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08" r:id="rId2"/>
    <p:sldId id="282" r:id="rId3"/>
    <p:sldId id="403" r:id="rId4"/>
    <p:sldId id="285" r:id="rId5"/>
    <p:sldId id="283" r:id="rId6"/>
    <p:sldId id="284" r:id="rId7"/>
    <p:sldId id="286" r:id="rId8"/>
    <p:sldId id="287" r:id="rId9"/>
    <p:sldId id="288" r:id="rId10"/>
    <p:sldId id="289" r:id="rId11"/>
    <p:sldId id="290" r:id="rId12"/>
    <p:sldId id="292" r:id="rId13"/>
    <p:sldId id="293" r:id="rId14"/>
    <p:sldId id="296" r:id="rId15"/>
    <p:sldId id="406" r:id="rId16"/>
    <p:sldId id="295" r:id="rId17"/>
    <p:sldId id="384" r:id="rId18"/>
    <p:sldId id="385" r:id="rId19"/>
    <p:sldId id="268" r:id="rId20"/>
    <p:sldId id="269" r:id="rId21"/>
    <p:sldId id="257" r:id="rId22"/>
    <p:sldId id="259" r:id="rId23"/>
    <p:sldId id="266" r:id="rId24"/>
    <p:sldId id="262" r:id="rId25"/>
    <p:sldId id="407" r:id="rId26"/>
    <p:sldId id="270" r:id="rId27"/>
    <p:sldId id="274" r:id="rId28"/>
    <p:sldId id="390" r:id="rId29"/>
    <p:sldId id="271" r:id="rId30"/>
    <p:sldId id="272" r:id="rId31"/>
    <p:sldId id="388" r:id="rId32"/>
    <p:sldId id="389" r:id="rId33"/>
    <p:sldId id="392" r:id="rId34"/>
    <p:sldId id="275" r:id="rId35"/>
    <p:sldId id="393" r:id="rId36"/>
    <p:sldId id="379" r:id="rId37"/>
    <p:sldId id="273" r:id="rId38"/>
    <p:sldId id="281" r:id="rId39"/>
    <p:sldId id="380" r:id="rId40"/>
    <p:sldId id="381" r:id="rId41"/>
    <p:sldId id="372" r:id="rId42"/>
    <p:sldId id="374" r:id="rId43"/>
    <p:sldId id="398" r:id="rId44"/>
    <p:sldId id="399" r:id="rId45"/>
    <p:sldId id="400"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17" d="100"/>
          <a:sy n="117" d="100"/>
        </p:scale>
        <p:origin x="240" y="114"/>
      </p:cViewPr>
      <p:guideLst/>
    </p:cSldViewPr>
  </p:slideViewPr>
  <p:notesTextViewPr>
    <p:cViewPr>
      <p:scale>
        <a:sx n="1" d="1"/>
        <a:sy n="1" d="1"/>
      </p:scale>
      <p:origin x="0" y="0"/>
    </p:cViewPr>
  </p:notesTextViewPr>
  <p:sorterViewPr>
    <p:cViewPr>
      <p:scale>
        <a:sx n="100" d="100"/>
        <a:sy n="100" d="100"/>
      </p:scale>
      <p:origin x="0" y="-29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D4B48-1D93-4F49-89F7-6502A3D98307}" type="datetimeFigureOut">
              <a:rPr lang="it-IT" smtClean="0"/>
              <a:t>18/06/2024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163B1-27E8-4848-B881-2E61BD4827FD}" type="slidenum">
              <a:rPr lang="it-IT" smtClean="0"/>
              <a:t>‹N›</a:t>
            </a:fld>
            <a:endParaRPr lang="it-IT"/>
          </a:p>
        </p:txBody>
      </p:sp>
    </p:spTree>
    <p:extLst>
      <p:ext uri="{BB962C8B-B14F-4D97-AF65-F5344CB8AC3E}">
        <p14:creationId xmlns:p14="http://schemas.microsoft.com/office/powerpoint/2010/main" val="4041889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1A163B1-27E8-4848-B881-2E61BD4827FD}" type="slidenum">
              <a:rPr lang="it-IT" smtClean="0"/>
              <a:t>23</a:t>
            </a:fld>
            <a:endParaRPr lang="it-IT"/>
          </a:p>
        </p:txBody>
      </p:sp>
    </p:spTree>
    <p:extLst>
      <p:ext uri="{BB962C8B-B14F-4D97-AF65-F5344CB8AC3E}">
        <p14:creationId xmlns:p14="http://schemas.microsoft.com/office/powerpoint/2010/main" val="231048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1A163B1-27E8-4848-B881-2E61BD4827FD}" type="slidenum">
              <a:rPr lang="it-IT" smtClean="0"/>
              <a:t>26</a:t>
            </a:fld>
            <a:endParaRPr lang="it-IT"/>
          </a:p>
        </p:txBody>
      </p:sp>
    </p:spTree>
    <p:extLst>
      <p:ext uri="{BB962C8B-B14F-4D97-AF65-F5344CB8AC3E}">
        <p14:creationId xmlns:p14="http://schemas.microsoft.com/office/powerpoint/2010/main" val="220410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1A163B1-27E8-4848-B881-2E61BD4827FD}" type="slidenum">
              <a:rPr lang="it-IT" smtClean="0"/>
              <a:t>27</a:t>
            </a:fld>
            <a:endParaRPr lang="it-IT"/>
          </a:p>
        </p:txBody>
      </p:sp>
    </p:spTree>
    <p:extLst>
      <p:ext uri="{BB962C8B-B14F-4D97-AF65-F5344CB8AC3E}">
        <p14:creationId xmlns:p14="http://schemas.microsoft.com/office/powerpoint/2010/main" val="226348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1A163B1-27E8-4848-B881-2E61BD4827FD}" type="slidenum">
              <a:rPr lang="it-IT" smtClean="0"/>
              <a:t>37</a:t>
            </a:fld>
            <a:endParaRPr lang="it-IT"/>
          </a:p>
        </p:txBody>
      </p:sp>
    </p:spTree>
    <p:extLst>
      <p:ext uri="{BB962C8B-B14F-4D97-AF65-F5344CB8AC3E}">
        <p14:creationId xmlns:p14="http://schemas.microsoft.com/office/powerpoint/2010/main" val="163657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52DC83-2E0C-E2B8-F7B1-712CE890AB4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8E3789C-6CA9-79CB-82AF-D3C90587BC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5A42EEB-0490-6806-FF98-E6CACC9873DC}"/>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5" name="Segnaposto piè di pagina 4">
            <a:extLst>
              <a:ext uri="{FF2B5EF4-FFF2-40B4-BE49-F238E27FC236}">
                <a16:creationId xmlns:a16="http://schemas.microsoft.com/office/drawing/2014/main" id="{D3EEFD37-B1A5-EA70-A485-A8BC615224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2FA813-DA4F-FB09-BBF1-964542B564AC}"/>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256584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FE43DE-CB5F-BF07-A797-7A4ECE8A6EA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C1DF303-F1A3-6208-AAB3-8BCF4373694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CBA350B-2999-40AA-7F92-74D1926044B2}"/>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5" name="Segnaposto piè di pagina 4">
            <a:extLst>
              <a:ext uri="{FF2B5EF4-FFF2-40B4-BE49-F238E27FC236}">
                <a16:creationId xmlns:a16="http://schemas.microsoft.com/office/drawing/2014/main" id="{8BC62000-5D05-33D3-079E-DBD50A3CBF6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EAB499C-F51E-3FC3-3D1B-F48A492A05A8}"/>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2659654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1BA93A9-55A5-6819-104B-93A7E398E0E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A7E0FB6-D8E7-06CF-6281-CF400FE3863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349FCFD-B951-8C82-0DD5-13B5AB7C87A6}"/>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5" name="Segnaposto piè di pagina 4">
            <a:extLst>
              <a:ext uri="{FF2B5EF4-FFF2-40B4-BE49-F238E27FC236}">
                <a16:creationId xmlns:a16="http://schemas.microsoft.com/office/drawing/2014/main" id="{6DFCDBC6-57EC-FAA8-E9CC-6F7B78E9A2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1C1B242-6AE9-6EA8-3DB3-D0FE16936DA5}"/>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257788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85CCD3-912F-7001-8837-F62BA28D502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89D8037-D6DE-D039-7227-6E1360A20F1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615B54-B240-9B81-026C-250FB52ADCCB}"/>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5" name="Segnaposto piè di pagina 4">
            <a:extLst>
              <a:ext uri="{FF2B5EF4-FFF2-40B4-BE49-F238E27FC236}">
                <a16:creationId xmlns:a16="http://schemas.microsoft.com/office/drawing/2014/main" id="{E06E4167-BF9E-F481-E11C-63CA8CE6E0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11A3164-7AB9-A023-7D3F-0D06BBE5DD9D}"/>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1567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76E5B7-4D0A-A647-B82B-D1D7D29FB8B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90ED3FA-C950-AAE8-F3FC-9D5C43D90A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7A2869A-8BE6-4912-D729-B9A7ADCD8828}"/>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5" name="Segnaposto piè di pagina 4">
            <a:extLst>
              <a:ext uri="{FF2B5EF4-FFF2-40B4-BE49-F238E27FC236}">
                <a16:creationId xmlns:a16="http://schemas.microsoft.com/office/drawing/2014/main" id="{ACCA6E8D-1905-B624-BF36-3E48ED37ADC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E214B9-C9C8-6F44-D667-DB719752C963}"/>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173585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E35493-3C3E-7D21-9981-A5FAD817B6F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DDAB63-30DA-84F8-71F3-28AAB7D091B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4071A39-26DF-A084-289C-3CA698EC4DA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D94255B-709E-1082-4389-DBD493ACC523}"/>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6" name="Segnaposto piè di pagina 5">
            <a:extLst>
              <a:ext uri="{FF2B5EF4-FFF2-40B4-BE49-F238E27FC236}">
                <a16:creationId xmlns:a16="http://schemas.microsoft.com/office/drawing/2014/main" id="{FB13867A-8DDC-13C8-B69B-544C626DFFA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34A5CA-3D2A-42BA-D583-F5A0DDFC304C}"/>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247154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CA0438-FBEE-CFFE-89C6-B659D06A197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18BA558-0E3D-96A9-E336-76AB0C5D2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FB09500-225F-DE54-5875-94F0CEAAB20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4680667-F7CF-211D-7046-00969C4211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D9A5B08-6326-C6A2-67AE-7957EAF3246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7EAF039-5F6F-B078-9A11-09372120FEAB}"/>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8" name="Segnaposto piè di pagina 7">
            <a:extLst>
              <a:ext uri="{FF2B5EF4-FFF2-40B4-BE49-F238E27FC236}">
                <a16:creationId xmlns:a16="http://schemas.microsoft.com/office/drawing/2014/main" id="{DBE9E10E-D795-1590-72FC-190FC2771BB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567C118-0E41-2B00-57C1-9632ED05D356}"/>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4166173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1719F5-9580-E78B-2C20-D1A2B9EC650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2254780-84FF-014D-AF97-A77EA902BCF2}"/>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4" name="Segnaposto piè di pagina 3">
            <a:extLst>
              <a:ext uri="{FF2B5EF4-FFF2-40B4-BE49-F238E27FC236}">
                <a16:creationId xmlns:a16="http://schemas.microsoft.com/office/drawing/2014/main" id="{6826799A-C7BA-DDFD-5EC1-A92E9A1AB8A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63A98A9-A5FF-F384-0236-1B82755E57F2}"/>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586394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2258CE9-4F59-BB41-CF43-9AEA0C7C0452}"/>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3" name="Segnaposto piè di pagina 2">
            <a:extLst>
              <a:ext uri="{FF2B5EF4-FFF2-40B4-BE49-F238E27FC236}">
                <a16:creationId xmlns:a16="http://schemas.microsoft.com/office/drawing/2014/main" id="{66E1235C-28A6-0A7B-A2FC-42A62ED7620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A1AE192-13F8-996C-3800-9ACC41BB8EC8}"/>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1433217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B16D48-2585-C71D-9043-DBE02355AB4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3AFE5E-D21D-5D9B-B0AA-1ADF4A7F7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0BAAE1B-1E81-BC0E-D540-050C0F4E2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1B683E6-4EB6-03D1-9A40-18B35396B25B}"/>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6" name="Segnaposto piè di pagina 5">
            <a:extLst>
              <a:ext uri="{FF2B5EF4-FFF2-40B4-BE49-F238E27FC236}">
                <a16:creationId xmlns:a16="http://schemas.microsoft.com/office/drawing/2014/main" id="{CB66DCFF-19D8-A6AB-27F9-7200869709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DBE205C-13CF-FE36-755B-F8967B015EA0}"/>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271077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EFA7D6-EEA8-AD00-D342-3A0CF6AA32E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4BF4F3F-0E55-807B-23EA-03FA7522A4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ABD6639-0920-EA94-04C2-4423BD0E9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B9C137B-8BCB-8095-C447-1BA77D10881B}"/>
              </a:ext>
            </a:extLst>
          </p:cNvPr>
          <p:cNvSpPr>
            <a:spLocks noGrp="1"/>
          </p:cNvSpPr>
          <p:nvPr>
            <p:ph type="dt" sz="half" idx="10"/>
          </p:nvPr>
        </p:nvSpPr>
        <p:spPr/>
        <p:txBody>
          <a:bodyPr/>
          <a:lstStyle/>
          <a:p>
            <a:fld id="{E5D66733-6922-41E2-BD1B-1D97F6A46231}" type="datetimeFigureOut">
              <a:rPr lang="it-IT" smtClean="0"/>
              <a:t>18/06/2024</a:t>
            </a:fld>
            <a:endParaRPr lang="it-IT"/>
          </a:p>
        </p:txBody>
      </p:sp>
      <p:sp>
        <p:nvSpPr>
          <p:cNvPr id="6" name="Segnaposto piè di pagina 5">
            <a:extLst>
              <a:ext uri="{FF2B5EF4-FFF2-40B4-BE49-F238E27FC236}">
                <a16:creationId xmlns:a16="http://schemas.microsoft.com/office/drawing/2014/main" id="{E635153A-A52E-7FFD-7CBA-E38EE8A660E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7BFF05F-2DA6-C9EE-56FD-EDC8CA214571}"/>
              </a:ext>
            </a:extLst>
          </p:cNvPr>
          <p:cNvSpPr>
            <a:spLocks noGrp="1"/>
          </p:cNvSpPr>
          <p:nvPr>
            <p:ph type="sldNum" sz="quarter" idx="12"/>
          </p:nvPr>
        </p:nvSpPr>
        <p:spPr/>
        <p:txBody>
          <a:bodyPr/>
          <a:lstStyle/>
          <a:p>
            <a:fld id="{7E594067-FDB9-48D3-8721-8890542BC171}" type="slidenum">
              <a:rPr lang="it-IT" smtClean="0"/>
              <a:t>‹N›</a:t>
            </a:fld>
            <a:endParaRPr lang="it-IT"/>
          </a:p>
        </p:txBody>
      </p:sp>
    </p:spTree>
    <p:extLst>
      <p:ext uri="{BB962C8B-B14F-4D97-AF65-F5344CB8AC3E}">
        <p14:creationId xmlns:p14="http://schemas.microsoft.com/office/powerpoint/2010/main" val="278038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0679D2D-723C-89C3-EF16-8B4DF44B9C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3076D88-CC34-277B-55CE-C430E3D6E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225C00-1892-B3EF-27DF-38224ECE0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D66733-6922-41E2-BD1B-1D97F6A46231}" type="datetimeFigureOut">
              <a:rPr lang="it-IT" smtClean="0"/>
              <a:t>18/06/2024</a:t>
            </a:fld>
            <a:endParaRPr lang="it-IT"/>
          </a:p>
        </p:txBody>
      </p:sp>
      <p:sp>
        <p:nvSpPr>
          <p:cNvPr id="5" name="Segnaposto piè di pagina 4">
            <a:extLst>
              <a:ext uri="{FF2B5EF4-FFF2-40B4-BE49-F238E27FC236}">
                <a16:creationId xmlns:a16="http://schemas.microsoft.com/office/drawing/2014/main" id="{E16EBFEE-1DEE-D4EF-3FE6-4C41F1522D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62D98421-21F0-42D4-8D68-FDE8203A2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594067-FDB9-48D3-8721-8890542BC171}" type="slidenum">
              <a:rPr lang="it-IT" smtClean="0"/>
              <a:t>‹N›</a:t>
            </a:fld>
            <a:endParaRPr lang="it-IT"/>
          </a:p>
        </p:txBody>
      </p:sp>
    </p:spTree>
    <p:extLst>
      <p:ext uri="{BB962C8B-B14F-4D97-AF65-F5344CB8AC3E}">
        <p14:creationId xmlns:p14="http://schemas.microsoft.com/office/powerpoint/2010/main" val="752213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C757F9-42BB-843C-7BA8-137DAA96515C}"/>
              </a:ext>
            </a:extLst>
          </p:cNvPr>
          <p:cNvSpPr>
            <a:spLocks noGrp="1"/>
          </p:cNvSpPr>
          <p:nvPr>
            <p:ph type="title"/>
          </p:nvPr>
        </p:nvSpPr>
        <p:spPr>
          <a:xfrm>
            <a:off x="188536" y="103695"/>
            <a:ext cx="12003464" cy="1395167"/>
          </a:xfrm>
        </p:spPr>
        <p:txBody>
          <a:bodyPr>
            <a:normAutofit fontScale="90000"/>
          </a:bodyPr>
          <a:lstStyle/>
          <a:p>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r>
              <a:rPr lang="it-IT" b="1" u="sng" dirty="0">
                <a:solidFill>
                  <a:srgbClr val="C00000"/>
                </a:solidFill>
              </a:rPr>
              <a:t>Salute  e Medicina di genere quali prospettive nella nuova riforma  della  Salute e medicina territoriale</a:t>
            </a:r>
            <a:br>
              <a:rPr lang="it-IT" b="1" dirty="0">
                <a:solidFill>
                  <a:srgbClr val="C00000"/>
                </a:solidFill>
              </a:rPr>
            </a:br>
            <a:r>
              <a:rPr lang="it-IT" sz="2200" b="1" dirty="0"/>
              <a:t>18 Giugno 2024</a:t>
            </a:r>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br>
              <a:rPr lang="it-IT" b="1" dirty="0">
                <a:solidFill>
                  <a:srgbClr val="C00000"/>
                </a:solidFill>
              </a:rPr>
            </a:br>
            <a:r>
              <a:rPr lang="it-IT" b="1" dirty="0">
                <a:solidFill>
                  <a:srgbClr val="C00000"/>
                </a:solidFill>
              </a:rPr>
              <a:t>						                       </a:t>
            </a:r>
            <a:br>
              <a:rPr lang="it-IT" b="1" dirty="0">
                <a:solidFill>
                  <a:srgbClr val="C00000"/>
                </a:solidFill>
              </a:rPr>
            </a:br>
            <a:br>
              <a:rPr lang="it-IT" b="1" dirty="0">
                <a:solidFill>
                  <a:srgbClr val="C00000"/>
                </a:solidFill>
              </a:rPr>
            </a:br>
            <a:br>
              <a:rPr lang="it-IT" b="1" dirty="0">
                <a:solidFill>
                  <a:srgbClr val="C00000"/>
                </a:solidFill>
              </a:rPr>
            </a:br>
            <a:r>
              <a:rPr lang="it-IT" b="1" dirty="0">
                <a:solidFill>
                  <a:srgbClr val="C00000"/>
                </a:solidFill>
              </a:rPr>
              <a:t>                                                                            </a:t>
            </a:r>
            <a:r>
              <a:rPr lang="it-IT" sz="2700" dirty="0"/>
              <a:t>Francesca Torricelli </a:t>
            </a:r>
            <a:br>
              <a:rPr lang="it-IT" sz="2700" dirty="0"/>
            </a:br>
            <a:r>
              <a:rPr lang="it-IT" sz="2700" dirty="0"/>
              <a:t>                                                                                                                 Componente CPO Regione Toscana  </a:t>
            </a:r>
          </a:p>
        </p:txBody>
      </p:sp>
      <p:pic>
        <p:nvPicPr>
          <p:cNvPr id="5" name="Immagine 4">
            <a:extLst>
              <a:ext uri="{FF2B5EF4-FFF2-40B4-BE49-F238E27FC236}">
                <a16:creationId xmlns:a16="http://schemas.microsoft.com/office/drawing/2014/main" id="{A1155A35-6FE3-7E01-939D-47A0CB2596B3}"/>
              </a:ext>
            </a:extLst>
          </p:cNvPr>
          <p:cNvPicPr>
            <a:picLocks noChangeAspect="1"/>
          </p:cNvPicPr>
          <p:nvPr/>
        </p:nvPicPr>
        <p:blipFill rotWithShape="1">
          <a:blip r:embed="rId2"/>
          <a:srcRect l="45849" t="15580" b="5392"/>
          <a:stretch/>
        </p:blipFill>
        <p:spPr>
          <a:xfrm>
            <a:off x="424206" y="1960950"/>
            <a:ext cx="5316718" cy="4656666"/>
          </a:xfrm>
          <a:prstGeom prst="rect">
            <a:avLst/>
          </a:prstGeom>
        </p:spPr>
      </p:pic>
    </p:spTree>
    <p:extLst>
      <p:ext uri="{BB962C8B-B14F-4D97-AF65-F5344CB8AC3E}">
        <p14:creationId xmlns:p14="http://schemas.microsoft.com/office/powerpoint/2010/main" val="3703611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8E28659-935A-439D-0BD3-C7418E56DB9D}"/>
              </a:ext>
            </a:extLst>
          </p:cNvPr>
          <p:cNvPicPr>
            <a:picLocks noChangeAspect="1"/>
          </p:cNvPicPr>
          <p:nvPr/>
        </p:nvPicPr>
        <p:blipFill>
          <a:blip r:embed="rId2"/>
          <a:stretch>
            <a:fillRect/>
          </a:stretch>
        </p:blipFill>
        <p:spPr>
          <a:xfrm>
            <a:off x="522514" y="824593"/>
            <a:ext cx="10556797" cy="5834510"/>
          </a:xfrm>
          <a:prstGeom prst="rect">
            <a:avLst/>
          </a:prstGeom>
        </p:spPr>
      </p:pic>
    </p:spTree>
    <p:extLst>
      <p:ext uri="{BB962C8B-B14F-4D97-AF65-F5344CB8AC3E}">
        <p14:creationId xmlns:p14="http://schemas.microsoft.com/office/powerpoint/2010/main" val="3604277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9160DA1-61B4-79EE-39B0-ADE88C960593}"/>
              </a:ext>
            </a:extLst>
          </p:cNvPr>
          <p:cNvPicPr>
            <a:picLocks noChangeAspect="1"/>
          </p:cNvPicPr>
          <p:nvPr/>
        </p:nvPicPr>
        <p:blipFill>
          <a:blip r:embed="rId2"/>
          <a:stretch>
            <a:fillRect/>
          </a:stretch>
        </p:blipFill>
        <p:spPr>
          <a:xfrm>
            <a:off x="734786" y="240384"/>
            <a:ext cx="9331777" cy="6377232"/>
          </a:xfrm>
          <a:prstGeom prst="rect">
            <a:avLst/>
          </a:prstGeom>
        </p:spPr>
      </p:pic>
    </p:spTree>
    <p:extLst>
      <p:ext uri="{BB962C8B-B14F-4D97-AF65-F5344CB8AC3E}">
        <p14:creationId xmlns:p14="http://schemas.microsoft.com/office/powerpoint/2010/main" val="2243102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F6D1E69-0ECB-0B34-893E-1C17332CA58E}"/>
              </a:ext>
            </a:extLst>
          </p:cNvPr>
          <p:cNvPicPr>
            <a:picLocks noChangeAspect="1"/>
          </p:cNvPicPr>
          <p:nvPr/>
        </p:nvPicPr>
        <p:blipFill>
          <a:blip r:embed="rId2"/>
          <a:stretch>
            <a:fillRect/>
          </a:stretch>
        </p:blipFill>
        <p:spPr>
          <a:xfrm>
            <a:off x="433633" y="0"/>
            <a:ext cx="11557262" cy="6664751"/>
          </a:xfrm>
          <a:prstGeom prst="rect">
            <a:avLst/>
          </a:prstGeom>
        </p:spPr>
      </p:pic>
    </p:spTree>
    <p:extLst>
      <p:ext uri="{BB962C8B-B14F-4D97-AF65-F5344CB8AC3E}">
        <p14:creationId xmlns:p14="http://schemas.microsoft.com/office/powerpoint/2010/main" val="3485201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0CAF08D-3EF1-A3EC-3586-479BC603CB88}"/>
              </a:ext>
            </a:extLst>
          </p:cNvPr>
          <p:cNvPicPr>
            <a:picLocks noChangeAspect="1"/>
          </p:cNvPicPr>
          <p:nvPr/>
        </p:nvPicPr>
        <p:blipFill>
          <a:blip r:embed="rId2"/>
          <a:stretch>
            <a:fillRect/>
          </a:stretch>
        </p:blipFill>
        <p:spPr>
          <a:xfrm>
            <a:off x="829559" y="518474"/>
            <a:ext cx="9605913" cy="6339526"/>
          </a:xfrm>
          <a:prstGeom prst="rect">
            <a:avLst/>
          </a:prstGeom>
        </p:spPr>
      </p:pic>
    </p:spTree>
    <p:extLst>
      <p:ext uri="{BB962C8B-B14F-4D97-AF65-F5344CB8AC3E}">
        <p14:creationId xmlns:p14="http://schemas.microsoft.com/office/powerpoint/2010/main" val="144835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5EE6E62-73E6-0551-4634-D7ACE97AAE6D}"/>
              </a:ext>
            </a:extLst>
          </p:cNvPr>
          <p:cNvPicPr>
            <a:picLocks noChangeAspect="1"/>
          </p:cNvPicPr>
          <p:nvPr/>
        </p:nvPicPr>
        <p:blipFill>
          <a:blip r:embed="rId2"/>
          <a:stretch>
            <a:fillRect/>
          </a:stretch>
        </p:blipFill>
        <p:spPr>
          <a:xfrm>
            <a:off x="158068" y="0"/>
            <a:ext cx="5695977" cy="5863472"/>
          </a:xfrm>
          <a:prstGeom prst="rect">
            <a:avLst/>
          </a:prstGeom>
        </p:spPr>
      </p:pic>
      <p:pic>
        <p:nvPicPr>
          <p:cNvPr id="3" name="Immagine 2">
            <a:extLst>
              <a:ext uri="{FF2B5EF4-FFF2-40B4-BE49-F238E27FC236}">
                <a16:creationId xmlns:a16="http://schemas.microsoft.com/office/drawing/2014/main" id="{FFFB7C82-37D6-A0B9-D301-7507C7E700F5}"/>
              </a:ext>
            </a:extLst>
          </p:cNvPr>
          <p:cNvPicPr>
            <a:picLocks noChangeAspect="1"/>
          </p:cNvPicPr>
          <p:nvPr/>
        </p:nvPicPr>
        <p:blipFill>
          <a:blip r:embed="rId3"/>
          <a:stretch>
            <a:fillRect/>
          </a:stretch>
        </p:blipFill>
        <p:spPr>
          <a:xfrm>
            <a:off x="6165130" y="952107"/>
            <a:ext cx="5797484" cy="5788058"/>
          </a:xfrm>
          <a:prstGeom prst="rect">
            <a:avLst/>
          </a:prstGeom>
        </p:spPr>
      </p:pic>
    </p:spTree>
    <p:extLst>
      <p:ext uri="{BB962C8B-B14F-4D97-AF65-F5344CB8AC3E}">
        <p14:creationId xmlns:p14="http://schemas.microsoft.com/office/powerpoint/2010/main" val="348697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548AEE7-80F8-6A39-AD53-90CB21ED0499}"/>
              </a:ext>
            </a:extLst>
          </p:cNvPr>
          <p:cNvPicPr>
            <a:picLocks noChangeAspect="1"/>
          </p:cNvPicPr>
          <p:nvPr/>
        </p:nvPicPr>
        <p:blipFill>
          <a:blip r:embed="rId2"/>
          <a:stretch>
            <a:fillRect/>
          </a:stretch>
        </p:blipFill>
        <p:spPr>
          <a:xfrm>
            <a:off x="820131" y="358219"/>
            <a:ext cx="9832157" cy="6042581"/>
          </a:xfrm>
          <a:prstGeom prst="rect">
            <a:avLst/>
          </a:prstGeom>
        </p:spPr>
      </p:pic>
    </p:spTree>
    <p:extLst>
      <p:ext uri="{BB962C8B-B14F-4D97-AF65-F5344CB8AC3E}">
        <p14:creationId xmlns:p14="http://schemas.microsoft.com/office/powerpoint/2010/main" val="4199817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02A9E4D-687A-E40A-3B02-EA3AA093A97D}"/>
              </a:ext>
            </a:extLst>
          </p:cNvPr>
          <p:cNvPicPr>
            <a:picLocks noChangeAspect="1"/>
          </p:cNvPicPr>
          <p:nvPr/>
        </p:nvPicPr>
        <p:blipFill>
          <a:blip r:embed="rId2"/>
          <a:stretch>
            <a:fillRect/>
          </a:stretch>
        </p:blipFill>
        <p:spPr>
          <a:xfrm>
            <a:off x="131974" y="75414"/>
            <a:ext cx="5241304" cy="5788058"/>
          </a:xfrm>
          <a:prstGeom prst="rect">
            <a:avLst/>
          </a:prstGeom>
        </p:spPr>
      </p:pic>
      <p:pic>
        <p:nvPicPr>
          <p:cNvPr id="4" name="Immagine 3">
            <a:extLst>
              <a:ext uri="{FF2B5EF4-FFF2-40B4-BE49-F238E27FC236}">
                <a16:creationId xmlns:a16="http://schemas.microsoft.com/office/drawing/2014/main" id="{96F6E891-F3A2-247F-BFBD-8078D7D65B37}"/>
              </a:ext>
            </a:extLst>
          </p:cNvPr>
          <p:cNvPicPr>
            <a:picLocks noChangeAspect="1"/>
          </p:cNvPicPr>
          <p:nvPr/>
        </p:nvPicPr>
        <p:blipFill>
          <a:blip r:embed="rId3"/>
          <a:stretch>
            <a:fillRect/>
          </a:stretch>
        </p:blipFill>
        <p:spPr>
          <a:xfrm>
            <a:off x="5373278" y="820132"/>
            <a:ext cx="6578582" cy="5863471"/>
          </a:xfrm>
          <a:prstGeom prst="rect">
            <a:avLst/>
          </a:prstGeom>
        </p:spPr>
      </p:pic>
    </p:spTree>
    <p:extLst>
      <p:ext uri="{BB962C8B-B14F-4D97-AF65-F5344CB8AC3E}">
        <p14:creationId xmlns:p14="http://schemas.microsoft.com/office/powerpoint/2010/main" val="3731582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6B1DB6B-B8E7-FA37-60BB-D6DDDA8A3507}"/>
              </a:ext>
            </a:extLst>
          </p:cNvPr>
          <p:cNvPicPr>
            <a:picLocks noChangeAspect="1"/>
          </p:cNvPicPr>
          <p:nvPr/>
        </p:nvPicPr>
        <p:blipFill>
          <a:blip r:embed="rId2"/>
          <a:stretch>
            <a:fillRect/>
          </a:stretch>
        </p:blipFill>
        <p:spPr>
          <a:xfrm>
            <a:off x="1036948" y="669303"/>
            <a:ext cx="9497010" cy="5241303"/>
          </a:xfrm>
          <a:prstGeom prst="rect">
            <a:avLst/>
          </a:prstGeom>
        </p:spPr>
      </p:pic>
    </p:spTree>
    <p:extLst>
      <p:ext uri="{BB962C8B-B14F-4D97-AF65-F5344CB8AC3E}">
        <p14:creationId xmlns:p14="http://schemas.microsoft.com/office/powerpoint/2010/main" val="1295132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578ED8C-49D8-E196-9C8B-9005EE7E98A6}"/>
              </a:ext>
            </a:extLst>
          </p:cNvPr>
          <p:cNvPicPr>
            <a:picLocks noChangeAspect="1"/>
          </p:cNvPicPr>
          <p:nvPr/>
        </p:nvPicPr>
        <p:blipFill>
          <a:blip r:embed="rId2"/>
          <a:stretch>
            <a:fillRect/>
          </a:stretch>
        </p:blipFill>
        <p:spPr>
          <a:xfrm>
            <a:off x="1197204" y="659877"/>
            <a:ext cx="8927184" cy="5561814"/>
          </a:xfrm>
          <a:prstGeom prst="rect">
            <a:avLst/>
          </a:prstGeom>
        </p:spPr>
      </p:pic>
    </p:spTree>
    <p:extLst>
      <p:ext uri="{BB962C8B-B14F-4D97-AF65-F5344CB8AC3E}">
        <p14:creationId xmlns:p14="http://schemas.microsoft.com/office/powerpoint/2010/main" val="1155114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854483-2F28-949A-7BF3-139CCA1EB21B}"/>
              </a:ext>
            </a:extLst>
          </p:cNvPr>
          <p:cNvSpPr>
            <a:spLocks noGrp="1"/>
          </p:cNvSpPr>
          <p:nvPr>
            <p:ph type="title"/>
          </p:nvPr>
        </p:nvSpPr>
        <p:spPr>
          <a:xfrm>
            <a:off x="715736" y="63046"/>
            <a:ext cx="10515600" cy="655411"/>
          </a:xfrm>
        </p:spPr>
        <p:txBody>
          <a:bodyPr>
            <a:normAutofit fontScale="90000"/>
          </a:bodyPr>
          <a:lstStyle/>
          <a:p>
            <a:br>
              <a:rPr lang="it-IT" sz="4400" b="0" i="0" u="none" strike="noStrike" baseline="0" dirty="0">
                <a:solidFill>
                  <a:srgbClr val="000000"/>
                </a:solidFill>
                <a:latin typeface="Times New Roman" panose="02020603050405020304" pitchFamily="18" charset="0"/>
              </a:rPr>
            </a:br>
            <a:r>
              <a:rPr lang="it-IT" sz="4400" b="0" i="0" u="none" strike="noStrike" baseline="0" dirty="0">
                <a:solidFill>
                  <a:srgbClr val="000000"/>
                </a:solidFill>
                <a:latin typeface="Times New Roman" panose="02020603050405020304" pitchFamily="18" charset="0"/>
              </a:rPr>
              <a:t>“Modello Toscano”</a:t>
            </a:r>
            <a:br>
              <a:rPr lang="it-IT" sz="4400" b="0" i="0" u="none" strike="noStrike" baseline="0" dirty="0">
                <a:solidFill>
                  <a:srgbClr val="000000"/>
                </a:solidFill>
                <a:latin typeface="Times New Roman" panose="02020603050405020304" pitchFamily="18" charset="0"/>
              </a:rPr>
            </a:br>
            <a:r>
              <a:rPr lang="it-IT" sz="4400" b="0" i="0" u="none" strike="noStrike" baseline="0" dirty="0">
                <a:solidFill>
                  <a:srgbClr val="000000"/>
                </a:solidFill>
                <a:latin typeface="Times New Roman" panose="02020603050405020304" pitchFamily="18" charset="0"/>
              </a:rPr>
              <a:t> </a:t>
            </a:r>
            <a:endParaRPr lang="it-IT" dirty="0"/>
          </a:p>
        </p:txBody>
      </p:sp>
      <p:sp>
        <p:nvSpPr>
          <p:cNvPr id="4" name="CasellaDiTesto 3">
            <a:extLst>
              <a:ext uri="{FF2B5EF4-FFF2-40B4-BE49-F238E27FC236}">
                <a16:creationId xmlns:a16="http://schemas.microsoft.com/office/drawing/2014/main" id="{A52631FB-4E35-9E62-EB03-581CD646B7BD}"/>
              </a:ext>
            </a:extLst>
          </p:cNvPr>
          <p:cNvSpPr txBox="1"/>
          <p:nvPr/>
        </p:nvSpPr>
        <p:spPr>
          <a:xfrm>
            <a:off x="408214" y="840922"/>
            <a:ext cx="11707586" cy="5632311"/>
          </a:xfrm>
          <a:prstGeom prst="rect">
            <a:avLst/>
          </a:prstGeom>
          <a:noFill/>
        </p:spPr>
        <p:txBody>
          <a:bodyPr wrap="square">
            <a:spAutoFit/>
          </a:bodyPr>
          <a:lstStyle/>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Adotta come riferimento principale i </a:t>
            </a:r>
            <a:r>
              <a:rPr lang="it-IT" sz="1800" b="1" i="0" u="none" strike="noStrike" baseline="0" dirty="0">
                <a:solidFill>
                  <a:srgbClr val="000000"/>
                </a:solidFill>
                <a:latin typeface="Times New Roman" panose="02020603050405020304" pitchFamily="18" charset="0"/>
              </a:rPr>
              <a:t>determinanti di salute e dello sviluppo sostenibile </a:t>
            </a:r>
            <a:r>
              <a:rPr lang="it-IT" sz="1800" b="0" i="0" u="none" strike="noStrike" baseline="0" dirty="0">
                <a:solidFill>
                  <a:srgbClr val="000000"/>
                </a:solidFill>
                <a:latin typeface="Times New Roman" panose="02020603050405020304" pitchFamily="18" charset="0"/>
              </a:rPr>
              <a:t>e che agisce per rispondere ai bisogni delle persone, delle famiglie e delle comunità attraverso una </a:t>
            </a:r>
            <a:r>
              <a:rPr lang="it-IT" sz="1800" b="1" i="0" u="none" strike="noStrike" baseline="0" dirty="0">
                <a:solidFill>
                  <a:srgbClr val="C00000"/>
                </a:solidFill>
                <a:latin typeface="Times New Roman" panose="02020603050405020304" pitchFamily="18" charset="0"/>
              </a:rPr>
              <a:t>struttura integrata di tipo sanitario, sociosanitario e sociale </a:t>
            </a:r>
            <a:r>
              <a:rPr lang="it-IT" sz="1800" b="0" i="0" u="none" strike="noStrike" baseline="0" dirty="0">
                <a:solidFill>
                  <a:srgbClr val="000000"/>
                </a:solidFill>
                <a:latin typeface="Times New Roman" panose="02020603050405020304" pitchFamily="18" charset="0"/>
              </a:rPr>
              <a:t>sviluppata su una comune base territoriale. </a:t>
            </a: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E’ un </a:t>
            </a:r>
            <a:r>
              <a:rPr lang="it-IT" sz="1800" b="1" i="0" u="none" strike="noStrike" baseline="0" dirty="0">
                <a:solidFill>
                  <a:srgbClr val="000000"/>
                </a:solidFill>
                <a:latin typeface="Times New Roman" panose="02020603050405020304" pitchFamily="18" charset="0"/>
              </a:rPr>
              <a:t>sistema di governance multilivello </a:t>
            </a:r>
            <a:r>
              <a:rPr lang="it-IT" sz="1800" b="0" i="0" u="none" strike="noStrike" baseline="0" dirty="0">
                <a:solidFill>
                  <a:srgbClr val="000000"/>
                </a:solidFill>
                <a:latin typeface="Times New Roman" panose="02020603050405020304" pitchFamily="18" charset="0"/>
              </a:rPr>
              <a:t>fondato sulla cooperazione interistituzionale tra </a:t>
            </a:r>
            <a:r>
              <a:rPr lang="it-IT" sz="1800" b="0" i="1" u="none" strike="noStrike" baseline="0" dirty="0">
                <a:solidFill>
                  <a:srgbClr val="000000"/>
                </a:solidFill>
                <a:latin typeface="Times New Roman" panose="02020603050405020304" pitchFamily="18" charset="0"/>
              </a:rPr>
              <a:t>Regione, Aziende Sanitarie, zone-distretto, Comuni e loro forme associative e consortili, con il coinvolgimento importante degli enti del terzo settore</a:t>
            </a:r>
          </a:p>
          <a:p>
            <a:pPr marL="285750" indent="-285750">
              <a:buFont typeface="Wingdings" panose="05000000000000000000" pitchFamily="2" charset="2"/>
              <a:buChar char="Ø"/>
            </a:pPr>
            <a:r>
              <a:rPr lang="it-IT" dirty="0">
                <a:solidFill>
                  <a:srgbClr val="000000"/>
                </a:solidFill>
                <a:latin typeface="Times New Roman" panose="02020603050405020304" pitchFamily="18" charset="0"/>
              </a:rPr>
              <a:t> Considera fondamentale il ruolo attivo  </a:t>
            </a:r>
            <a:r>
              <a:rPr lang="it-IT" b="1" dirty="0">
                <a:solidFill>
                  <a:srgbClr val="000000"/>
                </a:solidFill>
                <a:latin typeface="Times New Roman" panose="02020603050405020304" pitchFamily="18" charset="0"/>
              </a:rPr>
              <a:t>del terzo settore </a:t>
            </a:r>
            <a:r>
              <a:rPr lang="it-IT" dirty="0">
                <a:solidFill>
                  <a:srgbClr val="000000"/>
                </a:solidFill>
                <a:latin typeface="Times New Roman" panose="02020603050405020304" pitchFamily="18" charset="0"/>
              </a:rPr>
              <a:t>per  una </a:t>
            </a:r>
            <a:r>
              <a:rPr lang="it-IT" b="1" dirty="0">
                <a:solidFill>
                  <a:srgbClr val="000000"/>
                </a:solidFill>
                <a:latin typeface="Times New Roman" panose="02020603050405020304" pitchFamily="18" charset="0"/>
              </a:rPr>
              <a:t>medicina con una  gestione globale del benessere delle persone</a:t>
            </a:r>
            <a:r>
              <a:rPr lang="it-IT" dirty="0">
                <a:solidFill>
                  <a:srgbClr val="000000"/>
                </a:solidFill>
                <a:latin typeface="Times New Roman" panose="02020603050405020304" pitchFamily="18" charset="0"/>
              </a:rPr>
              <a:t>,</a:t>
            </a:r>
          </a:p>
          <a:p>
            <a:pPr marL="285750" indent="-285750">
              <a:buFont typeface="Wingdings" panose="05000000000000000000" pitchFamily="2" charset="2"/>
              <a:buChar char="Ø"/>
            </a:pPr>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Tiene sempre in considerazione le </a:t>
            </a:r>
            <a:r>
              <a:rPr lang="it-IT" sz="1800" b="1" i="0" u="none" strike="noStrike" baseline="0" dirty="0">
                <a:solidFill>
                  <a:srgbClr val="000000"/>
                </a:solidFill>
                <a:latin typeface="Times New Roman" panose="02020603050405020304" pitchFamily="18" charset="0"/>
              </a:rPr>
              <a:t>diverse identità del territorio </a:t>
            </a:r>
            <a:r>
              <a:rPr lang="it-IT" sz="1800" b="0" i="0" u="none" strike="noStrike" baseline="0" dirty="0">
                <a:solidFill>
                  <a:srgbClr val="000000"/>
                </a:solidFill>
                <a:latin typeface="Times New Roman" panose="02020603050405020304" pitchFamily="18" charset="0"/>
              </a:rPr>
              <a:t>fatto di aree rurali e montane estese, di centri urbani e di territori di varia natura oro-geografica,</a:t>
            </a:r>
          </a:p>
          <a:p>
            <a:r>
              <a:rPr lang="it-IT" sz="1800" b="0" i="0" u="none" strike="noStrike" baseline="0" dirty="0">
                <a:solidFill>
                  <a:srgbClr val="000000"/>
                </a:solidFill>
                <a:latin typeface="Times New Roman" panose="02020603050405020304" pitchFamily="18" charset="0"/>
              </a:rPr>
              <a:t> </a:t>
            </a:r>
            <a:endParaRPr lang="it-IT" sz="1800" b="1"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kumimoji="0" lang="it-IT"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Rafforza la </a:t>
            </a:r>
            <a:r>
              <a:rPr kumimoji="0" lang="it-IT"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presa in carico integrata </a:t>
            </a:r>
            <a:r>
              <a:rPr kumimoji="0" lang="it-IT"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partire </a:t>
            </a:r>
            <a:r>
              <a:rPr kumimoji="0" lang="it-IT"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dall’accesso ai servizi sociosanitari </a:t>
            </a:r>
            <a:r>
              <a:rPr kumimoji="0" lang="it-IT"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per </a:t>
            </a:r>
            <a:r>
              <a:rPr kumimoji="0" lang="it-IT" b="0" i="1"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anziani</a:t>
            </a:r>
            <a:r>
              <a:rPr kumimoji="0" lang="it-IT"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non autosufficienti e la riorganizzazione della presa in carico delle </a:t>
            </a:r>
            <a:r>
              <a:rPr kumimoji="0" lang="it-IT" b="0" i="1"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persone con disabilità</a:t>
            </a:r>
            <a:r>
              <a:rPr kumimoji="0" lang="it-IT"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285750" indent="-285750">
              <a:buFont typeface="Wingdings" panose="05000000000000000000" pitchFamily="2" charset="2"/>
              <a:buChar char="Ø"/>
            </a:pPr>
            <a:endParaRPr kumimoji="0" lang="it-IT"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285750" indent="-285750">
              <a:buFont typeface="Wingdings" panose="05000000000000000000" pitchFamily="2" charset="2"/>
              <a:buChar char="Ø"/>
            </a:pPr>
            <a:r>
              <a:rPr kumimoji="0" lang="it-IT"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una </a:t>
            </a:r>
            <a:r>
              <a:rPr kumimoji="0" lang="it-IT"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più rapida ed efficace valutazione multidisciplinare dei bisogni</a:t>
            </a:r>
            <a:r>
              <a:rPr kumimoji="0" lang="it-IT"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attraverso il potenziamento delle professionalità presenti nei Punti Unici di Accesso e componenti l’Unità di Valutazione Multidisciplinare/Unità di Valutazione Multidisciplinare Disabilità;</a:t>
            </a:r>
            <a:r>
              <a:rPr lang="it-IT" dirty="0">
                <a:solidFill>
                  <a:srgbClr val="000000"/>
                </a:solidFill>
                <a:latin typeface="Times New Roman" panose="02020603050405020304" pitchFamily="18" charset="0"/>
              </a:rPr>
              <a:t> </a:t>
            </a:r>
          </a:p>
          <a:p>
            <a:pPr marL="285750" indent="-285750">
              <a:buFont typeface="Wingdings" panose="05000000000000000000" pitchFamily="2" charset="2"/>
              <a:buChar char="Ø"/>
            </a:pPr>
            <a:endParaRPr lang="it-IT"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dirty="0">
                <a:solidFill>
                  <a:srgbClr val="000000"/>
                </a:solidFill>
                <a:latin typeface="Times New Roman" panose="02020603050405020304" pitchFamily="18" charset="0"/>
              </a:rPr>
              <a:t>La nuova sanità dovrà  quindi essere: </a:t>
            </a:r>
            <a:r>
              <a:rPr lang="it-IT" i="1" dirty="0">
                <a:solidFill>
                  <a:srgbClr val="C00000"/>
                </a:solidFill>
                <a:latin typeface="Times New Roman" panose="02020603050405020304" pitchFamily="18" charset="0"/>
              </a:rPr>
              <a:t>preventiva, predittiva, personalizzata e partecipata </a:t>
            </a:r>
            <a:r>
              <a:rPr lang="it-IT" b="1" dirty="0">
                <a:solidFill>
                  <a:srgbClr val="000000"/>
                </a:solidFill>
                <a:latin typeface="Times New Roman" panose="02020603050405020304" pitchFamily="18" charset="0"/>
              </a:rPr>
              <a:t>coinvolgendo sempre più la popolazione </a:t>
            </a:r>
            <a:endParaRPr lang="it-IT"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0418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024E368-76FF-DE2B-8596-B722D4EDD746}"/>
              </a:ext>
            </a:extLst>
          </p:cNvPr>
          <p:cNvPicPr>
            <a:picLocks noChangeAspect="1"/>
          </p:cNvPicPr>
          <p:nvPr/>
        </p:nvPicPr>
        <p:blipFill>
          <a:blip r:embed="rId2"/>
          <a:stretch>
            <a:fillRect/>
          </a:stretch>
        </p:blipFill>
        <p:spPr>
          <a:xfrm>
            <a:off x="236764" y="1265464"/>
            <a:ext cx="8743949" cy="5298621"/>
          </a:xfrm>
          <a:prstGeom prst="rect">
            <a:avLst/>
          </a:prstGeom>
        </p:spPr>
      </p:pic>
      <p:sp>
        <p:nvSpPr>
          <p:cNvPr id="3" name="CasellaDiTesto 2">
            <a:extLst>
              <a:ext uri="{FF2B5EF4-FFF2-40B4-BE49-F238E27FC236}">
                <a16:creationId xmlns:a16="http://schemas.microsoft.com/office/drawing/2014/main" id="{813ED252-59D7-30A2-6659-06F2B97F126C}"/>
              </a:ext>
            </a:extLst>
          </p:cNvPr>
          <p:cNvSpPr txBox="1"/>
          <p:nvPr/>
        </p:nvSpPr>
        <p:spPr>
          <a:xfrm>
            <a:off x="3047320" y="356993"/>
            <a:ext cx="6094638" cy="461665"/>
          </a:xfrm>
          <a:prstGeom prst="rect">
            <a:avLst/>
          </a:prstGeom>
          <a:noFill/>
        </p:spPr>
        <p:txBody>
          <a:bodyPr wrap="square">
            <a:spAutoFit/>
          </a:bodyPr>
          <a:lstStyle/>
          <a:p>
            <a:r>
              <a:rPr kumimoji="0" lang="it-IT" sz="2400" b="1" i="0" u="sng" strike="noStrike" kern="1200" cap="none" spc="0" normalizeH="0" baseline="0" noProof="0" dirty="0">
                <a:ln>
                  <a:noFill/>
                </a:ln>
                <a:solidFill>
                  <a:srgbClr val="C00000"/>
                </a:solidFill>
                <a:effectLst/>
                <a:uLnTx/>
                <a:uFillTx/>
                <a:latin typeface="Aptos Display" panose="02110004020202020204"/>
                <a:ea typeface="+mj-ea"/>
                <a:cs typeface="+mj-cs"/>
              </a:rPr>
              <a:t>Salute e Medicina di Genere </a:t>
            </a:r>
            <a:endParaRPr lang="it-IT" u="sng" dirty="0"/>
          </a:p>
        </p:txBody>
      </p:sp>
    </p:spTree>
    <p:extLst>
      <p:ext uri="{BB962C8B-B14F-4D97-AF65-F5344CB8AC3E}">
        <p14:creationId xmlns:p14="http://schemas.microsoft.com/office/powerpoint/2010/main" val="286913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D2B42A2-0384-7323-E4BF-ADE67D921A6B}"/>
              </a:ext>
            </a:extLst>
          </p:cNvPr>
          <p:cNvSpPr txBox="1"/>
          <p:nvPr/>
        </p:nvSpPr>
        <p:spPr>
          <a:xfrm>
            <a:off x="0" y="171450"/>
            <a:ext cx="9141958" cy="7355860"/>
          </a:xfrm>
          <a:prstGeom prst="rect">
            <a:avLst/>
          </a:prstGeom>
          <a:noFill/>
        </p:spPr>
        <p:txBody>
          <a:bodyPr wrap="square">
            <a:spAutoFit/>
          </a:bodyPr>
          <a:lstStyle/>
          <a:p>
            <a:endParaRPr lang="it-IT" sz="110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1" i="0" u="none" strike="noStrike" baseline="0" dirty="0">
                <a:solidFill>
                  <a:srgbClr val="000000"/>
                </a:solidFill>
                <a:latin typeface="Times New Roman" panose="02020603050405020304" pitchFamily="18" charset="0"/>
              </a:rPr>
              <a:t>individuazione e stratificazione dei bisogni </a:t>
            </a:r>
            <a:r>
              <a:rPr lang="it-IT" sz="1800" b="0" i="0" u="none" strike="noStrike" baseline="0" dirty="0">
                <a:solidFill>
                  <a:srgbClr val="000000"/>
                </a:solidFill>
                <a:latin typeface="Times New Roman" panose="02020603050405020304" pitchFamily="18" charset="0"/>
              </a:rPr>
              <a:t>che dovrà tenere conto anche </a:t>
            </a:r>
            <a:r>
              <a:rPr lang="it-IT" sz="1800" b="1" i="0" u="none" strike="noStrike" baseline="0" dirty="0">
                <a:solidFill>
                  <a:srgbClr val="000000"/>
                </a:solidFill>
                <a:latin typeface="Times New Roman" panose="02020603050405020304" pitchFamily="18" charset="0"/>
              </a:rPr>
              <a:t>degli indicatori </a:t>
            </a:r>
            <a:r>
              <a:rPr lang="it-IT" sz="1800" b="0" i="0" u="none" strike="noStrike" baseline="0" dirty="0">
                <a:solidFill>
                  <a:srgbClr val="000000"/>
                </a:solidFill>
                <a:latin typeface="Times New Roman" panose="02020603050405020304" pitchFamily="18" charset="0"/>
              </a:rPr>
              <a:t>socio-economici e non solo di salute; </a:t>
            </a:r>
          </a:p>
          <a:p>
            <a:pPr marL="285750" indent="-285750">
              <a:buFont typeface="Wingdings" panose="05000000000000000000" pitchFamily="2" charset="2"/>
              <a:buChar char="Ø"/>
            </a:pPr>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la </a:t>
            </a:r>
            <a:r>
              <a:rPr lang="it-IT" sz="1800" b="1" i="0" u="none" strike="noStrike" baseline="0" dirty="0">
                <a:solidFill>
                  <a:srgbClr val="000000"/>
                </a:solidFill>
                <a:latin typeface="Times New Roman" panose="02020603050405020304" pitchFamily="18" charset="0"/>
              </a:rPr>
              <a:t>personalizzazione dell’offerta </a:t>
            </a:r>
            <a:r>
              <a:rPr lang="it-IT" sz="1800" b="0" i="0" u="none" strike="noStrike" baseline="0" dirty="0">
                <a:solidFill>
                  <a:srgbClr val="000000"/>
                </a:solidFill>
                <a:latin typeface="Times New Roman" panose="02020603050405020304" pitchFamily="18" charset="0"/>
              </a:rPr>
              <a:t>operativi e target (</a:t>
            </a:r>
            <a:r>
              <a:rPr lang="it-IT" sz="1800" b="1" i="0" u="none" strike="noStrike" baseline="0" dirty="0">
                <a:solidFill>
                  <a:srgbClr val="000000"/>
                </a:solidFill>
                <a:latin typeface="Times New Roman" panose="02020603050405020304" pitchFamily="18" charset="0"/>
              </a:rPr>
              <a:t>primi 1000 giorni di vita</a:t>
            </a:r>
            <a:r>
              <a:rPr lang="it-IT" sz="1800" b="0" i="0" u="none" strike="noStrike" baseline="0" dirty="0">
                <a:solidFill>
                  <a:srgbClr val="000000"/>
                </a:solidFill>
                <a:latin typeface="Times New Roman" panose="02020603050405020304" pitchFamily="18" charset="0"/>
              </a:rPr>
              <a:t>, infanzia-adolescenza, giovani e adulti, persone con limitazioni dell’autonomia, persone </a:t>
            </a:r>
            <a:r>
              <a:rPr lang="it-IT" sz="1800" b="1" i="0" u="none" strike="noStrike" baseline="0" dirty="0">
                <a:solidFill>
                  <a:srgbClr val="000000"/>
                </a:solidFill>
                <a:latin typeface="Times New Roman" panose="02020603050405020304" pitchFamily="18" charset="0"/>
              </a:rPr>
              <a:t>anziane</a:t>
            </a:r>
            <a:r>
              <a:rPr lang="it-IT" sz="1800" b="0" i="0" u="none" strike="noStrike" baseline="0" dirty="0">
                <a:solidFill>
                  <a:srgbClr val="000000"/>
                </a:solidFill>
                <a:latin typeface="Times New Roman" panose="02020603050405020304" pitchFamily="18" charset="0"/>
              </a:rPr>
              <a:t>, persone in condizioni di </a:t>
            </a:r>
            <a:r>
              <a:rPr lang="it-IT" sz="1800" b="1" i="0" u="none" strike="noStrike" baseline="0" dirty="0">
                <a:solidFill>
                  <a:srgbClr val="000000"/>
                </a:solidFill>
                <a:latin typeface="Times New Roman" panose="02020603050405020304" pitchFamily="18" charset="0"/>
              </a:rPr>
              <a:t>disabilità</a:t>
            </a:r>
            <a:r>
              <a:rPr lang="it-IT" sz="1800" b="0" i="0" u="none" strike="noStrike" baseline="0" dirty="0">
                <a:solidFill>
                  <a:srgbClr val="000000"/>
                </a:solidFill>
                <a:latin typeface="Times New Roman" panose="02020603050405020304" pitchFamily="18" charset="0"/>
              </a:rPr>
              <a:t>, persone a rischio di </a:t>
            </a:r>
            <a:r>
              <a:rPr lang="it-IT" sz="1800" b="1" i="0" u="none" strike="noStrike" baseline="0" dirty="0">
                <a:solidFill>
                  <a:srgbClr val="000000"/>
                </a:solidFill>
                <a:latin typeface="Times New Roman" panose="02020603050405020304" pitchFamily="18" charset="0"/>
              </a:rPr>
              <a:t>marginalità sociale, profughi </a:t>
            </a:r>
            <a:r>
              <a:rPr lang="it-IT" sz="1800" i="0" u="none" strike="noStrike" baseline="0" dirty="0">
                <a:solidFill>
                  <a:srgbClr val="000000"/>
                </a:solidFill>
                <a:latin typeface="Times New Roman" panose="02020603050405020304" pitchFamily="18" charset="0"/>
              </a:rPr>
              <a:t>coinvolti </a:t>
            </a:r>
            <a:r>
              <a:rPr lang="it-IT" sz="1800" b="0" i="0" u="none" strike="noStrike" baseline="0" dirty="0">
                <a:solidFill>
                  <a:srgbClr val="000000"/>
                </a:solidFill>
                <a:latin typeface="Times New Roman" panose="02020603050405020304" pitchFamily="18" charset="0"/>
              </a:rPr>
              <a:t>in flussi migratori internazionali, richiedenti asilo, rifugiati e titolari delle altre forme di protezione internazionale); </a:t>
            </a:r>
          </a:p>
          <a:p>
            <a:pPr marL="285750" indent="-285750">
              <a:buFont typeface="Wingdings" panose="05000000000000000000" pitchFamily="2" charset="2"/>
              <a:buChar char="Ø"/>
            </a:pPr>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1" i="0" u="none" strike="noStrike" baseline="0" dirty="0">
                <a:solidFill>
                  <a:srgbClr val="000000"/>
                </a:solidFill>
                <a:latin typeface="Times New Roman" panose="02020603050405020304" pitchFamily="18" charset="0"/>
              </a:rPr>
              <a:t>presidi territoriali </a:t>
            </a:r>
            <a:r>
              <a:rPr lang="it-IT" sz="1800" b="0" i="0" u="none" strike="noStrike" baseline="0" dirty="0">
                <a:solidFill>
                  <a:srgbClr val="000000"/>
                </a:solidFill>
                <a:latin typeface="Times New Roman" panose="02020603050405020304" pitchFamily="18" charset="0"/>
              </a:rPr>
              <a:t>che dovranno essere facilmente individuabili sul territorio, garantendo realmente una vicinanza alle persone </a:t>
            </a:r>
          </a:p>
          <a:p>
            <a:pPr marL="285750" indent="-285750">
              <a:buFont typeface="Wingdings" panose="05000000000000000000" pitchFamily="2" charset="2"/>
              <a:buChar char="Ø"/>
            </a:pPr>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presenza sul territorio degli </a:t>
            </a:r>
            <a:r>
              <a:rPr lang="it-IT" sz="1800" b="1" i="0" u="none" strike="noStrike" baseline="0" dirty="0">
                <a:solidFill>
                  <a:srgbClr val="C00000"/>
                </a:solidFill>
                <a:latin typeface="Times New Roman" panose="02020603050405020304" pitchFamily="18" charset="0"/>
              </a:rPr>
              <a:t>sportelli di accesso </a:t>
            </a:r>
            <a:r>
              <a:rPr lang="it-IT" sz="1800" b="0" i="0" u="none" strike="noStrike" baseline="0" dirty="0">
                <a:solidFill>
                  <a:srgbClr val="C00000"/>
                </a:solidFill>
                <a:latin typeface="Times New Roman" panose="02020603050405020304" pitchFamily="18" charset="0"/>
              </a:rPr>
              <a:t>(PUA)</a:t>
            </a:r>
          </a:p>
          <a:p>
            <a:pPr marL="285750" indent="-285750">
              <a:buFont typeface="Wingdings" panose="05000000000000000000" pitchFamily="2" charset="2"/>
              <a:buChar char="Ø"/>
            </a:pPr>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 organizzazione dei sistemi di </a:t>
            </a:r>
            <a:r>
              <a:rPr lang="it-IT" sz="1800" b="1" i="0" u="none" strike="noStrike" baseline="0" dirty="0">
                <a:solidFill>
                  <a:srgbClr val="000000"/>
                </a:solidFill>
                <a:latin typeface="Times New Roman" panose="02020603050405020304" pitchFamily="18" charset="0"/>
              </a:rPr>
              <a:t>circolarità in sicurezza delle </a:t>
            </a:r>
            <a:r>
              <a:rPr lang="it-IT" sz="1800" b="1" i="0" u="none" strike="noStrike" baseline="0" dirty="0">
                <a:solidFill>
                  <a:srgbClr val="C00000"/>
                </a:solidFill>
                <a:latin typeface="Times New Roman" panose="02020603050405020304" pitchFamily="18" charset="0"/>
              </a:rPr>
              <a:t>informazioni socio-sanitarie </a:t>
            </a:r>
            <a:endParaRPr lang="it-IT" sz="1800" b="0" i="0" u="none" strike="noStrike" baseline="0" dirty="0">
              <a:solidFill>
                <a:srgbClr val="C00000"/>
              </a:solidFill>
              <a:latin typeface="Times New Roman" panose="02020603050405020304" pitchFamily="18" charset="0"/>
            </a:endParaRPr>
          </a:p>
          <a:p>
            <a:pPr algn="l"/>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1" i="0" u="none" strike="noStrike" baseline="0" dirty="0">
                <a:solidFill>
                  <a:srgbClr val="000000"/>
                </a:solidFill>
                <a:latin typeface="Times New Roman" panose="02020603050405020304" pitchFamily="18" charset="0"/>
              </a:rPr>
              <a:t>sostenibilità</a:t>
            </a:r>
            <a:r>
              <a:rPr lang="it-IT" sz="1800" b="0" i="0" u="none" strike="noStrike" baseline="0" dirty="0">
                <a:solidFill>
                  <a:srgbClr val="000000"/>
                </a:solidFill>
                <a:latin typeface="Times New Roman" panose="02020603050405020304" pitchFamily="18" charset="0"/>
              </a:rPr>
              <a:t>, che dovrà essere non solo economica ma anche ambientale e giuridica;</a:t>
            </a:r>
          </a:p>
          <a:p>
            <a:pPr marL="285750" indent="-285750">
              <a:buFont typeface="Wingdings" panose="05000000000000000000" pitchFamily="2" charset="2"/>
              <a:buChar char="Ø"/>
            </a:pPr>
            <a:endParaRPr lang="it-IT"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un appropriato </a:t>
            </a:r>
            <a:r>
              <a:rPr lang="it-IT" sz="1800" b="1" i="0" u="none" strike="noStrike" baseline="0" dirty="0">
                <a:solidFill>
                  <a:srgbClr val="000000"/>
                </a:solidFill>
                <a:latin typeface="Times New Roman" panose="02020603050405020304" pitchFamily="18" charset="0"/>
              </a:rPr>
              <a:t>sistema informativo territoriale, </a:t>
            </a:r>
          </a:p>
          <a:p>
            <a:pPr marL="285750" indent="-285750">
              <a:buFont typeface="Wingdings" panose="05000000000000000000" pitchFamily="2" charset="2"/>
              <a:buChar char="Ø"/>
            </a:pPr>
            <a:endParaRPr lang="it-IT" b="1"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proseguire </a:t>
            </a:r>
            <a:r>
              <a:rPr lang="it-IT" sz="1800" b="1" i="0" u="none" strike="noStrike" baseline="0" dirty="0">
                <a:solidFill>
                  <a:srgbClr val="000000"/>
                </a:solidFill>
                <a:latin typeface="Times New Roman" panose="02020603050405020304" pitchFamily="18" charset="0"/>
              </a:rPr>
              <a:t>nell’aggiornamento tecnologico </a:t>
            </a:r>
            <a:endParaRPr lang="it-IT" sz="1800" b="0" i="0" u="none" strike="noStrike" baseline="0" dirty="0">
              <a:solidFill>
                <a:srgbClr val="000000"/>
              </a:solidFill>
              <a:latin typeface="Times New Roman" panose="02020603050405020304" pitchFamily="18" charset="0"/>
            </a:endParaRPr>
          </a:p>
          <a:p>
            <a:endParaRPr lang="it-IT" sz="1800" b="0" i="0" u="none" strike="noStrike" baseline="0" dirty="0">
              <a:solidFill>
                <a:srgbClr val="000000"/>
              </a:solidFill>
              <a:latin typeface="Times New Roman" panose="02020603050405020304" pitchFamily="18" charset="0"/>
            </a:endParaRPr>
          </a:p>
          <a:p>
            <a:endParaRPr lang="it-IT" sz="1800" b="0" i="0" u="none" strike="noStrike" baseline="0" dirty="0">
              <a:solidFill>
                <a:srgbClr val="000000"/>
              </a:solidFill>
              <a:latin typeface="Times New Roman" panose="02020603050405020304" pitchFamily="18" charset="0"/>
            </a:endParaRPr>
          </a:p>
          <a:p>
            <a:endParaRPr lang="it-IT" sz="1800" b="0" i="0" u="none" strike="noStrike" baseline="0" dirty="0">
              <a:solidFill>
                <a:srgbClr val="000000"/>
              </a:solidFill>
              <a:latin typeface="Times New Roman" panose="02020603050405020304" pitchFamily="18" charset="0"/>
            </a:endParaRPr>
          </a:p>
          <a:p>
            <a:endParaRPr lang="it-IT" sz="1800" b="0" i="0" u="none" strike="noStrike" baseline="0" dirty="0">
              <a:solidFill>
                <a:srgbClr val="000000"/>
              </a:solidFill>
              <a:latin typeface="Times New Roman" panose="02020603050405020304" pitchFamily="18" charset="0"/>
            </a:endParaRPr>
          </a:p>
          <a:p>
            <a:endParaRPr lang="it-IT" sz="1100" b="0" i="0" u="none" strike="noStrike" baseline="0" dirty="0">
              <a:solidFill>
                <a:srgbClr val="000000"/>
              </a:solidFill>
              <a:latin typeface="Times New Roman" panose="02020603050405020304" pitchFamily="18" charset="0"/>
            </a:endParaRPr>
          </a:p>
        </p:txBody>
      </p:sp>
      <p:pic>
        <p:nvPicPr>
          <p:cNvPr id="2" name="Immagine 1">
            <a:extLst>
              <a:ext uri="{FF2B5EF4-FFF2-40B4-BE49-F238E27FC236}">
                <a16:creationId xmlns:a16="http://schemas.microsoft.com/office/drawing/2014/main" id="{CE0224F7-7867-A52B-970E-97F057CFAECB}"/>
              </a:ext>
            </a:extLst>
          </p:cNvPr>
          <p:cNvPicPr>
            <a:picLocks noChangeAspect="1"/>
          </p:cNvPicPr>
          <p:nvPr/>
        </p:nvPicPr>
        <p:blipFill>
          <a:blip r:embed="rId2"/>
          <a:stretch>
            <a:fillRect/>
          </a:stretch>
        </p:blipFill>
        <p:spPr>
          <a:xfrm>
            <a:off x="9417376" y="3429000"/>
            <a:ext cx="2774623" cy="1746315"/>
          </a:xfrm>
          <a:prstGeom prst="rect">
            <a:avLst/>
          </a:prstGeom>
        </p:spPr>
      </p:pic>
      <p:cxnSp>
        <p:nvCxnSpPr>
          <p:cNvPr id="4" name="Connettore 2 3">
            <a:extLst>
              <a:ext uri="{FF2B5EF4-FFF2-40B4-BE49-F238E27FC236}">
                <a16:creationId xmlns:a16="http://schemas.microsoft.com/office/drawing/2014/main" id="{A3A5B58C-9D30-E2C3-8605-03AABD323EDB}"/>
              </a:ext>
            </a:extLst>
          </p:cNvPr>
          <p:cNvCxnSpPr/>
          <p:nvPr/>
        </p:nvCxnSpPr>
        <p:spPr>
          <a:xfrm>
            <a:off x="8804635" y="4392891"/>
            <a:ext cx="53732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1991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F9FEBB1-AC17-D977-35D2-2947FE8F51C8}"/>
              </a:ext>
            </a:extLst>
          </p:cNvPr>
          <p:cNvSpPr txBox="1"/>
          <p:nvPr/>
        </p:nvSpPr>
        <p:spPr>
          <a:xfrm>
            <a:off x="253094" y="81643"/>
            <a:ext cx="10747986" cy="5539978"/>
          </a:xfrm>
          <a:prstGeom prst="rect">
            <a:avLst/>
          </a:prstGeom>
          <a:noFill/>
        </p:spPr>
        <p:txBody>
          <a:bodyPr wrap="square">
            <a:spAutoFit/>
          </a:bodyPr>
          <a:lstStyle/>
          <a:p>
            <a:pPr algn="l"/>
            <a:endParaRPr lang="it-IT" sz="1200" b="0" i="0" u="none" strike="noStrike" baseline="0" dirty="0">
              <a:latin typeface="MalgunGothic"/>
            </a:endParaRPr>
          </a:p>
          <a:p>
            <a:pPr algn="l"/>
            <a:r>
              <a:rPr lang="it-IT" sz="1800" b="0" i="0" u="none" strike="noStrike" baseline="0" dirty="0">
                <a:latin typeface="MalgunGothic"/>
              </a:rPr>
              <a:t>Brochure sull’Assistenza domiciliare” prodotta dalla Commissione</a:t>
            </a:r>
          </a:p>
          <a:p>
            <a:pPr algn="l"/>
            <a:r>
              <a:rPr lang="it-IT" sz="1800" b="0" i="0" u="none" strike="noStrike" baseline="0" dirty="0">
                <a:latin typeface="MalgunGothic"/>
              </a:rPr>
              <a:t>permanente "Partecipazione e orientamento ai servizi" –</a:t>
            </a:r>
          </a:p>
          <a:p>
            <a:pPr algn="l"/>
            <a:r>
              <a:rPr lang="it-IT" sz="1800" b="0" i="0" u="none" strike="noStrike" baseline="0" dirty="0">
                <a:latin typeface="MalgunGothic"/>
              </a:rPr>
              <a:t>Organismo Toscano per il Governo Clinico – 2023</a:t>
            </a:r>
            <a:endParaRPr lang="it-IT" sz="1200" dirty="0">
              <a:latin typeface="MalgunGothic"/>
            </a:endParaRPr>
          </a:p>
          <a:p>
            <a:pPr algn="l"/>
            <a:endParaRPr lang="it-IT" sz="1200" b="0" i="0" u="none" strike="noStrike" baseline="0" dirty="0">
              <a:latin typeface="MalgunGothic"/>
            </a:endParaRPr>
          </a:p>
          <a:p>
            <a:pPr algn="l"/>
            <a:endParaRPr lang="it-IT" sz="1200" dirty="0">
              <a:latin typeface="MalgunGothic"/>
            </a:endParaRPr>
          </a:p>
          <a:p>
            <a:pPr algn="l"/>
            <a:endParaRPr lang="it-IT" sz="1200" b="0" i="0" u="none" strike="noStrike" baseline="0" dirty="0">
              <a:latin typeface="MalgunGothic"/>
            </a:endParaRPr>
          </a:p>
          <a:p>
            <a:pPr algn="l"/>
            <a:r>
              <a:rPr lang="it-IT" sz="1200" b="1" i="0" u="none" strike="noStrike" baseline="0" dirty="0">
                <a:latin typeface="MalgunGothic"/>
              </a:rPr>
              <a:t>La rete di ascolto, informazione e orientamento dei cittadini </a:t>
            </a:r>
            <a:r>
              <a:rPr lang="it-IT" sz="1200" b="0" i="0" u="none" strike="noStrike" baseline="0" dirty="0">
                <a:latin typeface="MalgunGothic"/>
              </a:rPr>
              <a:t>all'interno del Servizio</a:t>
            </a:r>
          </a:p>
          <a:p>
            <a:pPr algn="l"/>
            <a:r>
              <a:rPr lang="it-IT" sz="1200" b="0" i="0" u="none" strike="noStrike" baseline="0" dirty="0">
                <a:latin typeface="MalgunGothic"/>
              </a:rPr>
              <a:t>Sanitario Regionale è composta dagli Urp aziendali e regionali, Centri di ascolto, ed</a:t>
            </a:r>
          </a:p>
          <a:p>
            <a:pPr algn="l"/>
            <a:r>
              <a:rPr lang="it-IT" sz="1200" b="0" i="0" u="none" strike="noStrike" baseline="0" dirty="0">
                <a:latin typeface="MalgunGothic"/>
              </a:rPr>
              <a:t>anche da sportelli dedicati sul territorio, dalle Botteghe della salute, dalle associazioni,</a:t>
            </a:r>
          </a:p>
          <a:p>
            <a:pPr algn="l"/>
            <a:r>
              <a:rPr lang="it-IT" sz="1200" b="0" i="0" u="none" strike="noStrike" baseline="0" dirty="0">
                <a:latin typeface="MalgunGothic"/>
              </a:rPr>
              <a:t>dai patronati.</a:t>
            </a:r>
          </a:p>
          <a:p>
            <a:pPr algn="l"/>
            <a:r>
              <a:rPr lang="it-IT" sz="1200" b="1" i="0" u="none" strike="noStrike" baseline="0" dirty="0">
                <a:solidFill>
                  <a:srgbClr val="C00000"/>
                </a:solidFill>
                <a:latin typeface="MalgunGothic"/>
              </a:rPr>
              <a:t>Il medico di medicina generale rappresenta comunque il primo interlocutore </a:t>
            </a:r>
            <a:r>
              <a:rPr lang="it-IT" sz="1200" b="0" i="0" u="none" strike="noStrike" baseline="0" dirty="0">
                <a:latin typeface="MalgunGothic"/>
              </a:rPr>
              <a:t>del</a:t>
            </a:r>
          </a:p>
          <a:p>
            <a:pPr algn="l"/>
            <a:r>
              <a:rPr lang="it-IT" sz="1200" b="0" i="0" u="none" strike="noStrike" baseline="0" dirty="0">
                <a:latin typeface="MalgunGothic"/>
              </a:rPr>
              <a:t>cittadino per la presa in carico di un problema di salute e con l’incremento della</a:t>
            </a:r>
          </a:p>
          <a:p>
            <a:pPr algn="l"/>
            <a:r>
              <a:rPr lang="it-IT" sz="1200" b="0" i="0" u="none" strike="noStrike" baseline="0" dirty="0">
                <a:latin typeface="MalgunGothic"/>
              </a:rPr>
              <a:t>cronicità, della disabilità e lo sviluppo di bisogni complessi si rinnova e rafforza il suo</a:t>
            </a:r>
          </a:p>
          <a:p>
            <a:pPr algn="l"/>
            <a:r>
              <a:rPr lang="it-IT" sz="1200" b="0" i="0" u="none" strike="noStrike" baseline="0" dirty="0">
                <a:latin typeface="MalgunGothic"/>
              </a:rPr>
              <a:t>ruolo anche con lo sviluppo del lavoro in team.</a:t>
            </a:r>
          </a:p>
          <a:p>
            <a:pPr algn="l"/>
            <a:endParaRPr lang="it-IT" sz="1200" b="0" i="0" u="none" strike="noStrike" baseline="0" dirty="0">
              <a:latin typeface="MalgunGothic"/>
            </a:endParaRPr>
          </a:p>
          <a:p>
            <a:pPr algn="l"/>
            <a:r>
              <a:rPr lang="it-IT" sz="1200" b="1" i="0" u="none" strike="noStrike" baseline="0" dirty="0">
                <a:latin typeface="MalgunGothic"/>
              </a:rPr>
              <a:t>Quadro normativo di riferimento</a:t>
            </a:r>
          </a:p>
          <a:p>
            <a:pPr algn="l"/>
            <a:r>
              <a:rPr lang="it-IT" sz="1200" b="0" i="0" u="none" strike="noStrike" baseline="0" dirty="0">
                <a:latin typeface="MalgunGothic"/>
              </a:rPr>
              <a:t>- DM 77 del 23/05/2022 “Regolamento recante la definizione di modelli e standard</a:t>
            </a:r>
          </a:p>
          <a:p>
            <a:pPr algn="l"/>
            <a:r>
              <a:rPr lang="it-IT" sz="1200" b="0" i="0" u="none" strike="noStrike" baseline="0" dirty="0">
                <a:latin typeface="MalgunGothic"/>
              </a:rPr>
              <a:t>per lo sviluppo dell'assistenza territoriale nel Servizio sanitario nazionale”</a:t>
            </a:r>
          </a:p>
          <a:p>
            <a:pPr algn="l"/>
            <a:r>
              <a:rPr lang="it-IT" sz="1200" b="0" i="0" u="none" strike="noStrike" baseline="0" dirty="0">
                <a:latin typeface="MalgunGothic"/>
              </a:rPr>
              <a:t>- Legge regionale 18 dicembre 2008, n. 66 “Istituzione del fondo regionale per la non</a:t>
            </a:r>
          </a:p>
          <a:p>
            <a:pPr algn="l"/>
            <a:r>
              <a:rPr lang="it-IT" sz="1200" b="0" i="0" u="none" strike="noStrike" baseline="0" dirty="0">
                <a:latin typeface="MalgunGothic"/>
              </a:rPr>
              <a:t>autosufficienza”</a:t>
            </a:r>
          </a:p>
          <a:p>
            <a:pPr algn="l"/>
            <a:r>
              <a:rPr lang="it-IT" sz="1200" b="0" i="0" u="none" strike="noStrike" baseline="0" dirty="0">
                <a:latin typeface="MalgunGothic"/>
              </a:rPr>
              <a:t>- DGR 1508 del 19/12/2022 – La programmazione dell’assistenza territoriale in</a:t>
            </a:r>
          </a:p>
          <a:p>
            <a:pPr algn="l"/>
            <a:r>
              <a:rPr lang="it-IT" sz="1200" b="0" i="0" u="none" strike="noStrike" baseline="0" dirty="0">
                <a:latin typeface="MalgunGothic"/>
              </a:rPr>
              <a:t>Toscana in attuazione del Decreto del Ministero della Salute 23 Maggio 2022, n. 77</a:t>
            </a:r>
          </a:p>
          <a:p>
            <a:pPr algn="l"/>
            <a:r>
              <a:rPr lang="it-IT" sz="1200" b="0" i="0" u="none" strike="noStrike" baseline="0" dirty="0">
                <a:latin typeface="MalgunGothic"/>
              </a:rPr>
              <a:t>- DGR 660 del 25/05/2015: Approvazione del PRAD “Progetto riorganizzazione</a:t>
            </a:r>
          </a:p>
          <a:p>
            <a:pPr algn="l"/>
            <a:r>
              <a:rPr lang="it-IT" sz="1200" b="0" i="0" u="none" strike="noStrike" baseline="0" dirty="0">
                <a:latin typeface="MalgunGothic"/>
              </a:rPr>
              <a:t>dell’assistenza domiciliare e del modulo di attivazione/rinnovo dell’assistenza</a:t>
            </a:r>
          </a:p>
          <a:p>
            <a:pPr algn="l"/>
            <a:r>
              <a:rPr lang="it-IT" sz="1200" b="0" i="0" u="none" strike="noStrike" baseline="0" dirty="0">
                <a:latin typeface="MalgunGothic"/>
              </a:rPr>
              <a:t>domiciliare”</a:t>
            </a:r>
          </a:p>
          <a:p>
            <a:pPr algn="l"/>
            <a:r>
              <a:rPr lang="it-IT" sz="1200" b="0" i="0" u="none" strike="noStrike" baseline="0" dirty="0">
                <a:latin typeface="MalgunGothic"/>
              </a:rPr>
              <a:t>- DGR n. 597 del 04/06/2018: Indirizzi per lo sviluppo del modello assistenziale</a:t>
            </a:r>
          </a:p>
          <a:p>
            <a:pPr algn="l"/>
            <a:r>
              <a:rPr lang="it-IT" sz="1200" b="0" i="0" u="none" strike="noStrike" baseline="0" dirty="0">
                <a:latin typeface="MalgunGothic"/>
              </a:rPr>
              <a:t>infermiere di famiglia e di comunità: approvazione e destinazione delle risorse</a:t>
            </a:r>
            <a:endParaRPr lang="it-IT" dirty="0"/>
          </a:p>
        </p:txBody>
      </p:sp>
      <p:pic>
        <p:nvPicPr>
          <p:cNvPr id="5" name="Immagine 4">
            <a:extLst>
              <a:ext uri="{FF2B5EF4-FFF2-40B4-BE49-F238E27FC236}">
                <a16:creationId xmlns:a16="http://schemas.microsoft.com/office/drawing/2014/main" id="{3EB9210E-7302-42B1-804F-F15C91FDD140}"/>
              </a:ext>
            </a:extLst>
          </p:cNvPr>
          <p:cNvPicPr>
            <a:picLocks noChangeAspect="1"/>
          </p:cNvPicPr>
          <p:nvPr/>
        </p:nvPicPr>
        <p:blipFill>
          <a:blip r:embed="rId2"/>
          <a:stretch>
            <a:fillRect/>
          </a:stretch>
        </p:blipFill>
        <p:spPr>
          <a:xfrm>
            <a:off x="6495068" y="0"/>
            <a:ext cx="5288437" cy="6776357"/>
          </a:xfrm>
          <a:prstGeom prst="rect">
            <a:avLst/>
          </a:prstGeom>
        </p:spPr>
      </p:pic>
    </p:spTree>
    <p:extLst>
      <p:ext uri="{BB962C8B-B14F-4D97-AF65-F5344CB8AC3E}">
        <p14:creationId xmlns:p14="http://schemas.microsoft.com/office/powerpoint/2010/main" val="811167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4B02F0E-CD31-9C0D-CAB5-7BF5AD2D977F}"/>
              </a:ext>
            </a:extLst>
          </p:cNvPr>
          <p:cNvSpPr txBox="1"/>
          <p:nvPr/>
        </p:nvSpPr>
        <p:spPr>
          <a:xfrm>
            <a:off x="0" y="627384"/>
            <a:ext cx="12192000" cy="6463308"/>
          </a:xfrm>
          <a:prstGeom prst="rect">
            <a:avLst/>
          </a:prstGeom>
          <a:noFill/>
        </p:spPr>
        <p:txBody>
          <a:bodyPr wrap="square">
            <a:spAutoFit/>
          </a:bodyPr>
          <a:lstStyle/>
          <a:p>
            <a:pPr algn="l"/>
            <a:r>
              <a:rPr lang="it-IT" sz="1600" b="1" i="0" u="none" strike="noStrike" baseline="0" dirty="0">
                <a:solidFill>
                  <a:schemeClr val="tx2">
                    <a:lumMod val="75000"/>
                    <a:lumOff val="25000"/>
                  </a:schemeClr>
                </a:solidFill>
                <a:latin typeface="MalgunGothicBold"/>
              </a:rPr>
              <a:t>Chi può richiedere le cure domiciliari</a:t>
            </a:r>
          </a:p>
          <a:p>
            <a:pPr algn="l"/>
            <a:endParaRPr lang="it-IT" sz="1600" b="0" i="0" u="none" strike="noStrike" baseline="0" dirty="0">
              <a:latin typeface="MalgunGothicBold"/>
            </a:endParaRPr>
          </a:p>
          <a:p>
            <a:pPr algn="l"/>
            <a:r>
              <a:rPr lang="it-IT" sz="1600" b="0" i="0" u="none" strike="noStrike" baseline="0" dirty="0">
                <a:latin typeface="MalgunGothicBold"/>
              </a:rPr>
              <a:t>Il Medico di Medicina Generale (MMG), il Medico ospedaliero, le strutture residenziali extraospedaliere, i servizi sociali, i familiari e il paziente stesso, possono </a:t>
            </a:r>
            <a:r>
              <a:rPr lang="it-IT" sz="1600" b="1" i="0" u="none" strike="noStrike" baseline="0" dirty="0">
                <a:latin typeface="MalgunGothicBold"/>
              </a:rPr>
              <a:t>segnalare il bisogno al distretto di residenza dell'assistito </a:t>
            </a:r>
            <a:r>
              <a:rPr lang="it-IT" sz="1600" b="0" i="0" u="none" strike="noStrike" baseline="0" dirty="0">
                <a:latin typeface="MalgunGothicBold"/>
              </a:rPr>
              <a:t>e chiedere di usufruire del servizio di assistenza domiciliare.</a:t>
            </a:r>
          </a:p>
          <a:p>
            <a:pPr algn="l"/>
            <a:endParaRPr lang="it-IT" sz="1200" dirty="0">
              <a:latin typeface="MalgunGothic"/>
            </a:endParaRPr>
          </a:p>
          <a:p>
            <a:pPr algn="l"/>
            <a:r>
              <a:rPr lang="it-IT" sz="1600" b="1" i="0" u="none" strike="noStrike" baseline="0" dirty="0">
                <a:solidFill>
                  <a:srgbClr val="3364A4"/>
                </a:solidFill>
                <a:latin typeface="MalgunGothicBold"/>
              </a:rPr>
              <a:t>Assistenza infermieristica domiciliare</a:t>
            </a:r>
          </a:p>
          <a:p>
            <a:pPr algn="l"/>
            <a:r>
              <a:rPr lang="it-IT" sz="1600" b="1" i="0" u="none" strike="noStrike" baseline="0" dirty="0">
                <a:solidFill>
                  <a:srgbClr val="000000"/>
                </a:solidFill>
                <a:latin typeface="MalgunGothicBold"/>
              </a:rPr>
              <a:t>Come si attiva</a:t>
            </a:r>
          </a:p>
          <a:p>
            <a:pPr algn="l"/>
            <a:r>
              <a:rPr lang="it-IT" sz="1600" b="0" i="0" u="none" strike="noStrike" baseline="0" dirty="0">
                <a:solidFill>
                  <a:srgbClr val="000000"/>
                </a:solidFill>
                <a:latin typeface="MalgunGothic"/>
              </a:rPr>
              <a:t>I cittadini che per motivi di salute necessitano di cure e di assistenza infermieristica presso il proprio domicilio, possono avvalersi del servizio di Assistenza Infermieristica Territoriale svolto da Infermieri in collaborazione con i Medici di Medicina Generale o i Pediatri di Libera Scelta</a:t>
            </a:r>
          </a:p>
          <a:p>
            <a:pPr algn="l"/>
            <a:endParaRPr lang="it-IT" sz="1600" dirty="0">
              <a:solidFill>
                <a:srgbClr val="000000"/>
              </a:solidFill>
              <a:latin typeface="MalgunGothic"/>
            </a:endParaRPr>
          </a:p>
          <a:p>
            <a:pPr algn="l"/>
            <a:r>
              <a:rPr lang="it-IT" sz="1600" b="1" i="0" u="none" strike="noStrike" baseline="0" dirty="0">
                <a:latin typeface="MalgunGothicBold"/>
              </a:rPr>
              <a:t>L’infermiere di famiglia e comunità</a:t>
            </a:r>
          </a:p>
          <a:p>
            <a:pPr algn="l"/>
            <a:r>
              <a:rPr lang="it-IT" sz="1600" b="0" i="0" u="none" strike="noStrike" baseline="0" dirty="0">
                <a:latin typeface="MalgunGothic"/>
              </a:rPr>
              <a:t>Rappresenta un punto di riferimento per l’orientamento della popolazione nella rete dei servizi territoriali. E’ responsabile dei processi infermieristici in ambito familiare e comunitario ed attraverso una presenza continuativa e proattiva, assicura l’assistenza infermieristica in collaborazione con gli altri professionisti presenti nella </a:t>
            </a:r>
            <a:r>
              <a:rPr lang="it-IT" sz="1600" b="0" i="0" u="none" strike="noStrike" baseline="0" dirty="0" err="1">
                <a:latin typeface="MalgunGothic"/>
              </a:rPr>
              <a:t>comunità,facilitando</a:t>
            </a:r>
            <a:r>
              <a:rPr lang="it-IT" sz="1600" b="0" i="0" u="none" strike="noStrike" baseline="0" dirty="0">
                <a:latin typeface="MalgunGothic"/>
              </a:rPr>
              <a:t> l’accesso appropriato e tempestivo ai servizi dopo una valutazione dei bisogni dei singoli e della famiglia.</a:t>
            </a:r>
          </a:p>
          <a:p>
            <a:pPr algn="l"/>
            <a:endParaRPr lang="it-IT" sz="1600" dirty="0">
              <a:latin typeface="MalgunGothic"/>
            </a:endParaRPr>
          </a:p>
          <a:p>
            <a:pPr algn="l"/>
            <a:endParaRPr lang="it-IT" sz="1600" b="1" i="0" u="none" strike="noStrike" baseline="0" dirty="0">
              <a:solidFill>
                <a:srgbClr val="3364A4"/>
              </a:solidFill>
              <a:latin typeface="MalgunGothicBold"/>
            </a:endParaRPr>
          </a:p>
          <a:p>
            <a:pPr algn="l"/>
            <a:endParaRPr lang="it-IT" sz="1600" b="1" dirty="0">
              <a:solidFill>
                <a:srgbClr val="3364A4"/>
              </a:solidFill>
              <a:latin typeface="MalgunGothicBold"/>
            </a:endParaRPr>
          </a:p>
          <a:p>
            <a:pPr algn="l"/>
            <a:endParaRPr lang="it-IT" sz="1600" b="1" i="0" u="none" strike="noStrike" baseline="0" dirty="0">
              <a:solidFill>
                <a:srgbClr val="3364A4"/>
              </a:solidFill>
              <a:latin typeface="MalgunGothicBold"/>
            </a:endParaRPr>
          </a:p>
          <a:p>
            <a:pPr algn="l"/>
            <a:r>
              <a:rPr lang="it-IT" sz="1600" b="1" i="0" u="none" strike="noStrike" baseline="0" dirty="0">
                <a:solidFill>
                  <a:srgbClr val="3364A4"/>
                </a:solidFill>
                <a:latin typeface="MalgunGothicBold"/>
              </a:rPr>
              <a:t>Telemedicina e Teleconsulenza</a:t>
            </a:r>
          </a:p>
          <a:p>
            <a:pPr algn="l"/>
            <a:r>
              <a:rPr lang="it-IT" sz="1600" b="1" i="0" u="none" strike="noStrike" baseline="0" dirty="0">
                <a:solidFill>
                  <a:srgbClr val="000000"/>
                </a:solidFill>
                <a:latin typeface="MalgunGothicBold"/>
              </a:rPr>
              <a:t>Come si attiva</a:t>
            </a:r>
          </a:p>
          <a:p>
            <a:pPr algn="l"/>
            <a:r>
              <a:rPr lang="it-IT" sz="1600" b="0" i="0" u="none" strike="noStrike" baseline="0" dirty="0">
                <a:solidFill>
                  <a:srgbClr val="000000"/>
                </a:solidFill>
                <a:latin typeface="MalgunGothic"/>
              </a:rPr>
              <a:t>Tramite richiesta specialista presso i Cup aziendali.</a:t>
            </a:r>
          </a:p>
          <a:p>
            <a:pPr algn="l"/>
            <a:r>
              <a:rPr lang="it-IT" sz="1600" b="1" i="0" u="none" strike="noStrike" baseline="0" dirty="0">
                <a:solidFill>
                  <a:srgbClr val="000000"/>
                </a:solidFill>
                <a:latin typeface="MalgunGothicBold"/>
              </a:rPr>
              <a:t>Cosa fornisce </a:t>
            </a:r>
            <a:r>
              <a:rPr lang="it-IT" sz="1600" b="0" i="0" u="none" strike="noStrike" baseline="0" dirty="0">
                <a:solidFill>
                  <a:srgbClr val="000000"/>
                </a:solidFill>
                <a:latin typeface="MalgunGothic"/>
              </a:rPr>
              <a:t>Per favorire l’accesso ai pazienti fragili, in alcuni casi, gli specialisti aziendali richiedono la visita di telemedicina di controllo, che viene erogata per specifiche branche (ad esempio cardiologia, geriatria). La teleconsulenza viene invece</a:t>
            </a:r>
          </a:p>
          <a:p>
            <a:pPr algn="l"/>
            <a:r>
              <a:rPr lang="it-IT" sz="1600" b="0" i="0" u="none" strike="noStrike" baseline="0" dirty="0">
                <a:solidFill>
                  <a:srgbClr val="000000"/>
                </a:solidFill>
                <a:latin typeface="MalgunGothic"/>
              </a:rPr>
              <a:t>programmata e prenotata per lo specialista quando questo richiede il confronto con uno specialista di branca differente.</a:t>
            </a:r>
            <a:endParaRPr lang="it-IT" sz="1600" b="0" i="0" u="none" strike="noStrike" baseline="0" dirty="0">
              <a:latin typeface="MalgunGothic"/>
            </a:endParaRPr>
          </a:p>
          <a:p>
            <a:pPr algn="l"/>
            <a:endParaRPr lang="it-IT" dirty="0"/>
          </a:p>
        </p:txBody>
      </p:sp>
      <p:pic>
        <p:nvPicPr>
          <p:cNvPr id="2" name="Immagine 1">
            <a:extLst>
              <a:ext uri="{FF2B5EF4-FFF2-40B4-BE49-F238E27FC236}">
                <a16:creationId xmlns:a16="http://schemas.microsoft.com/office/drawing/2014/main" id="{E80EDDBB-C826-7DAE-B711-D008425720FD}"/>
              </a:ext>
            </a:extLst>
          </p:cNvPr>
          <p:cNvPicPr>
            <a:picLocks noChangeAspect="1"/>
          </p:cNvPicPr>
          <p:nvPr/>
        </p:nvPicPr>
        <p:blipFill>
          <a:blip r:embed="rId2"/>
          <a:stretch>
            <a:fillRect/>
          </a:stretch>
        </p:blipFill>
        <p:spPr>
          <a:xfrm>
            <a:off x="4029277" y="65203"/>
            <a:ext cx="4133446" cy="713294"/>
          </a:xfrm>
          <a:prstGeom prst="rect">
            <a:avLst/>
          </a:prstGeom>
        </p:spPr>
      </p:pic>
      <p:pic>
        <p:nvPicPr>
          <p:cNvPr id="4" name="Immagine 3">
            <a:extLst>
              <a:ext uri="{FF2B5EF4-FFF2-40B4-BE49-F238E27FC236}">
                <a16:creationId xmlns:a16="http://schemas.microsoft.com/office/drawing/2014/main" id="{0A6DA0BC-C9D1-61D8-4E13-6E945DA06DAA}"/>
              </a:ext>
            </a:extLst>
          </p:cNvPr>
          <p:cNvPicPr>
            <a:picLocks noChangeAspect="1"/>
          </p:cNvPicPr>
          <p:nvPr/>
        </p:nvPicPr>
        <p:blipFill>
          <a:blip r:embed="rId3"/>
          <a:stretch>
            <a:fillRect/>
          </a:stretch>
        </p:blipFill>
        <p:spPr>
          <a:xfrm>
            <a:off x="8408709" y="4222774"/>
            <a:ext cx="2978870" cy="1489870"/>
          </a:xfrm>
          <a:prstGeom prst="rect">
            <a:avLst/>
          </a:prstGeom>
        </p:spPr>
      </p:pic>
    </p:spTree>
    <p:extLst>
      <p:ext uri="{BB962C8B-B14F-4D97-AF65-F5344CB8AC3E}">
        <p14:creationId xmlns:p14="http://schemas.microsoft.com/office/powerpoint/2010/main" val="457794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95BF3C3-A95F-5C96-8C65-3C62B38B5188}"/>
              </a:ext>
            </a:extLst>
          </p:cNvPr>
          <p:cNvSpPr txBox="1"/>
          <p:nvPr/>
        </p:nvSpPr>
        <p:spPr>
          <a:xfrm>
            <a:off x="0" y="16331"/>
            <a:ext cx="12262756" cy="7017306"/>
          </a:xfrm>
          <a:prstGeom prst="rect">
            <a:avLst/>
          </a:prstGeom>
          <a:noFill/>
        </p:spPr>
        <p:txBody>
          <a:bodyPr wrap="square">
            <a:spAutoFit/>
          </a:bodyPr>
          <a:lstStyle/>
          <a:p>
            <a:r>
              <a:rPr lang="it-IT" b="1" dirty="0">
                <a:solidFill>
                  <a:srgbClr val="C00000"/>
                </a:solidFill>
              </a:rPr>
              <a:t>La programmazione dell’assistenza territoriale in Toscana in attuazione del Decreto del Ministero della Salute 23 Maggio 2022, n. 77</a:t>
            </a:r>
          </a:p>
          <a:p>
            <a:pPr marL="342900" indent="-342900">
              <a:buAutoNum type="arabicPeriod"/>
            </a:pPr>
            <a:r>
              <a:rPr lang="it-IT" dirty="0"/>
              <a:t>Lo sviluppo dell’assistenza territoriale attraverso il </a:t>
            </a:r>
            <a:r>
              <a:rPr lang="it-IT" b="1" dirty="0"/>
              <a:t>PNRR: Missioni 5 e 6 e DM 77/22 2</a:t>
            </a:r>
            <a:r>
              <a:rPr lang="it-IT" dirty="0"/>
              <a:t>. </a:t>
            </a:r>
          </a:p>
          <a:p>
            <a:pPr marL="342900" indent="-342900">
              <a:buAutoNum type="arabicPeriod"/>
            </a:pPr>
            <a:r>
              <a:rPr lang="it-IT" b="1" dirty="0"/>
              <a:t>Il Distretto</a:t>
            </a:r>
            <a:r>
              <a:rPr lang="it-IT" dirty="0"/>
              <a:t>: funzioni e standard organizzativi regionali</a:t>
            </a:r>
          </a:p>
          <a:p>
            <a:r>
              <a:rPr lang="it-IT" dirty="0"/>
              <a:t>			2.1 Gli strumenti di programmazione </a:t>
            </a:r>
          </a:p>
          <a:p>
            <a:r>
              <a:rPr lang="it-IT" dirty="0"/>
              <a:t>			2.2 Le Reti Territoriali Integrate </a:t>
            </a:r>
          </a:p>
          <a:p>
            <a:r>
              <a:rPr lang="it-IT" dirty="0"/>
              <a:t>3. </a:t>
            </a:r>
            <a:r>
              <a:rPr lang="it-IT" b="1" dirty="0"/>
              <a:t>I punti di accesso al sistema </a:t>
            </a:r>
          </a:p>
          <a:p>
            <a:r>
              <a:rPr lang="it-IT" dirty="0"/>
              <a:t>			3.1 Il Punto Unico di Accesso </a:t>
            </a:r>
          </a:p>
          <a:p>
            <a:r>
              <a:rPr lang="it-IT" dirty="0"/>
              <a:t>			3.2 L’Unità di Valutazione Multidimensionale </a:t>
            </a:r>
          </a:p>
          <a:p>
            <a:r>
              <a:rPr lang="it-IT" dirty="0"/>
              <a:t>4. </a:t>
            </a:r>
            <a:r>
              <a:rPr lang="it-IT" b="1" dirty="0"/>
              <a:t>I luoghi di cura ed i servizi</a:t>
            </a:r>
          </a:p>
          <a:p>
            <a:r>
              <a:rPr lang="it-IT" dirty="0"/>
              <a:t>		4.1 Le Case della Comunità</a:t>
            </a:r>
          </a:p>
          <a:p>
            <a:r>
              <a:rPr lang="it-IT" dirty="0"/>
              <a:t>		4.2 Le Aggregazioni Funzionali Territoriali</a:t>
            </a:r>
          </a:p>
          <a:p>
            <a:r>
              <a:rPr lang="it-IT" dirty="0"/>
              <a:t>		4.3 L’Infermiere di Famiglia e Comunità, le professioni sanitarie nel territorio e lo psicologo di base</a:t>
            </a:r>
          </a:p>
          <a:p>
            <a:r>
              <a:rPr lang="it-IT" dirty="0"/>
              <a:t>		4.4 Le cure primarie per la cronicità - Sanità d’iniziativa</a:t>
            </a:r>
          </a:p>
          <a:p>
            <a:r>
              <a:rPr lang="it-IT" dirty="0"/>
              <a:t>		4.5 L’Unità di Continuità</a:t>
            </a:r>
          </a:p>
          <a:p>
            <a:r>
              <a:rPr lang="it-IT" dirty="0"/>
              <a:t>		4.6 Gli Specialisti dell’Assistenza Territoriale</a:t>
            </a:r>
          </a:p>
          <a:p>
            <a:r>
              <a:rPr lang="it-IT" dirty="0"/>
              <a:t>		4.7 L’Assistenza Domiciliare Integrata</a:t>
            </a:r>
          </a:p>
          <a:p>
            <a:r>
              <a:rPr lang="it-IT" dirty="0"/>
              <a:t>		4.8 Gli Ospedali di Comunità</a:t>
            </a:r>
          </a:p>
          <a:p>
            <a:r>
              <a:rPr lang="it-IT" dirty="0"/>
              <a:t>		4.9 La rete delle cure palliative</a:t>
            </a:r>
          </a:p>
          <a:p>
            <a:r>
              <a:rPr lang="it-IT" dirty="0"/>
              <a:t>		4.10 Il consultorio</a:t>
            </a:r>
          </a:p>
          <a:p>
            <a:r>
              <a:rPr lang="it-IT" dirty="0"/>
              <a:t> 		4.11 I servizi sociosanitari e salute mentale adulti e infanzia-adolescenza e le dipendenze </a:t>
            </a:r>
          </a:p>
          <a:p>
            <a:r>
              <a:rPr lang="it-IT" dirty="0"/>
              <a:t>		4.12 I servizi sociali e l’inclusione</a:t>
            </a:r>
          </a:p>
          <a:p>
            <a:r>
              <a:rPr lang="it-IT" dirty="0"/>
              <a:t>		4.13 Le Centrali Operative Territoriali  ,  4.14 La Centrale Operativa 116117 </a:t>
            </a:r>
          </a:p>
          <a:p>
            <a:r>
              <a:rPr lang="it-IT" dirty="0"/>
              <a:t>		4.15 La Telemedicina ,  4.16 Il sistema informativo territoriale unico regionale 4.17 Prevenzione collettiva 											e sanità pubblica </a:t>
            </a:r>
          </a:p>
        </p:txBody>
      </p:sp>
    </p:spTree>
    <p:extLst>
      <p:ext uri="{BB962C8B-B14F-4D97-AF65-F5344CB8AC3E}">
        <p14:creationId xmlns:p14="http://schemas.microsoft.com/office/powerpoint/2010/main" val="1769230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27EAD77-B7BA-ADB9-CD4D-AFBB03DB8B0F}"/>
              </a:ext>
            </a:extLst>
          </p:cNvPr>
          <p:cNvPicPr>
            <a:picLocks noChangeAspect="1"/>
          </p:cNvPicPr>
          <p:nvPr/>
        </p:nvPicPr>
        <p:blipFill>
          <a:blip r:embed="rId2"/>
          <a:stretch>
            <a:fillRect/>
          </a:stretch>
        </p:blipFill>
        <p:spPr>
          <a:xfrm>
            <a:off x="1713888" y="918812"/>
            <a:ext cx="8764223" cy="5020376"/>
          </a:xfrm>
          <a:prstGeom prst="rect">
            <a:avLst/>
          </a:prstGeom>
        </p:spPr>
      </p:pic>
      <p:sp>
        <p:nvSpPr>
          <p:cNvPr id="2" name="Rettangolo 1">
            <a:extLst>
              <a:ext uri="{FF2B5EF4-FFF2-40B4-BE49-F238E27FC236}">
                <a16:creationId xmlns:a16="http://schemas.microsoft.com/office/drawing/2014/main" id="{D6E97EF1-E1F3-F1A4-8C2E-5198BA5CE899}"/>
              </a:ext>
            </a:extLst>
          </p:cNvPr>
          <p:cNvSpPr/>
          <p:nvPr/>
        </p:nvSpPr>
        <p:spPr>
          <a:xfrm>
            <a:off x="4741682" y="3242821"/>
            <a:ext cx="3450211" cy="1861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0CB7189-DB37-63D7-25E7-3E78CD081A5D}"/>
              </a:ext>
            </a:extLst>
          </p:cNvPr>
          <p:cNvSpPr/>
          <p:nvPr/>
        </p:nvSpPr>
        <p:spPr>
          <a:xfrm>
            <a:off x="5486400" y="4384221"/>
            <a:ext cx="898071" cy="2449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34F141FF-D82B-4747-DF44-FF97DA93F5BF}"/>
              </a:ext>
            </a:extLst>
          </p:cNvPr>
          <p:cNvSpPr/>
          <p:nvPr/>
        </p:nvSpPr>
        <p:spPr>
          <a:xfrm>
            <a:off x="6523264" y="5086350"/>
            <a:ext cx="914400" cy="1861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98764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B7DF0F4-C60A-2F59-B50F-B12AD1A86D66}"/>
              </a:ext>
            </a:extLst>
          </p:cNvPr>
          <p:cNvPicPr>
            <a:picLocks noChangeAspect="1"/>
          </p:cNvPicPr>
          <p:nvPr/>
        </p:nvPicPr>
        <p:blipFill>
          <a:blip r:embed="rId2"/>
          <a:stretch>
            <a:fillRect/>
          </a:stretch>
        </p:blipFill>
        <p:spPr>
          <a:xfrm>
            <a:off x="90481" y="1618964"/>
            <a:ext cx="6513920" cy="4950256"/>
          </a:xfrm>
          <a:prstGeom prst="rect">
            <a:avLst/>
          </a:prstGeom>
        </p:spPr>
      </p:pic>
      <p:pic>
        <p:nvPicPr>
          <p:cNvPr id="3" name="Immagine 2">
            <a:extLst>
              <a:ext uri="{FF2B5EF4-FFF2-40B4-BE49-F238E27FC236}">
                <a16:creationId xmlns:a16="http://schemas.microsoft.com/office/drawing/2014/main" id="{D095F17D-4A07-C9E8-E42F-8B76C561113C}"/>
              </a:ext>
            </a:extLst>
          </p:cNvPr>
          <p:cNvPicPr>
            <a:picLocks noChangeAspect="1"/>
          </p:cNvPicPr>
          <p:nvPr/>
        </p:nvPicPr>
        <p:blipFill>
          <a:blip r:embed="rId3"/>
          <a:stretch>
            <a:fillRect/>
          </a:stretch>
        </p:blipFill>
        <p:spPr>
          <a:xfrm>
            <a:off x="7223712" y="2306217"/>
            <a:ext cx="4657204" cy="4412989"/>
          </a:xfrm>
          <a:prstGeom prst="rect">
            <a:avLst/>
          </a:prstGeom>
        </p:spPr>
      </p:pic>
      <p:pic>
        <p:nvPicPr>
          <p:cNvPr id="4" name="Immagine 3">
            <a:extLst>
              <a:ext uri="{FF2B5EF4-FFF2-40B4-BE49-F238E27FC236}">
                <a16:creationId xmlns:a16="http://schemas.microsoft.com/office/drawing/2014/main" id="{F77D11B7-7CAC-51D6-25E6-0FDEAB168BED}"/>
              </a:ext>
            </a:extLst>
          </p:cNvPr>
          <p:cNvPicPr>
            <a:picLocks noChangeAspect="1"/>
          </p:cNvPicPr>
          <p:nvPr/>
        </p:nvPicPr>
        <p:blipFill>
          <a:blip r:embed="rId4"/>
          <a:stretch>
            <a:fillRect/>
          </a:stretch>
        </p:blipFill>
        <p:spPr>
          <a:xfrm>
            <a:off x="7541443" y="603315"/>
            <a:ext cx="4339472" cy="1583703"/>
          </a:xfrm>
          <a:prstGeom prst="rect">
            <a:avLst/>
          </a:prstGeom>
        </p:spPr>
      </p:pic>
      <p:pic>
        <p:nvPicPr>
          <p:cNvPr id="5" name="Immagine 4">
            <a:extLst>
              <a:ext uri="{FF2B5EF4-FFF2-40B4-BE49-F238E27FC236}">
                <a16:creationId xmlns:a16="http://schemas.microsoft.com/office/drawing/2014/main" id="{88ED605F-B498-2589-85ED-3927F5C25B54}"/>
              </a:ext>
            </a:extLst>
          </p:cNvPr>
          <p:cNvPicPr>
            <a:picLocks noChangeAspect="1"/>
          </p:cNvPicPr>
          <p:nvPr/>
        </p:nvPicPr>
        <p:blipFill>
          <a:blip r:embed="rId5"/>
          <a:stretch>
            <a:fillRect/>
          </a:stretch>
        </p:blipFill>
        <p:spPr>
          <a:xfrm>
            <a:off x="160257" y="0"/>
            <a:ext cx="6645896" cy="810954"/>
          </a:xfrm>
          <a:prstGeom prst="rect">
            <a:avLst/>
          </a:prstGeom>
        </p:spPr>
      </p:pic>
      <p:cxnSp>
        <p:nvCxnSpPr>
          <p:cNvPr id="7" name="Connettore 2 6">
            <a:extLst>
              <a:ext uri="{FF2B5EF4-FFF2-40B4-BE49-F238E27FC236}">
                <a16:creationId xmlns:a16="http://schemas.microsoft.com/office/drawing/2014/main" id="{872ABD59-AA3F-D45A-EDFA-571D0D666E8E}"/>
              </a:ext>
            </a:extLst>
          </p:cNvPr>
          <p:cNvCxnSpPr/>
          <p:nvPr/>
        </p:nvCxnSpPr>
        <p:spPr>
          <a:xfrm flipH="1">
            <a:off x="9869864" y="810954"/>
            <a:ext cx="358218" cy="193224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890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9713FF8-3967-C78B-266E-D00EE020215C}"/>
              </a:ext>
            </a:extLst>
          </p:cNvPr>
          <p:cNvSpPr txBox="1"/>
          <p:nvPr/>
        </p:nvSpPr>
        <p:spPr>
          <a:xfrm>
            <a:off x="4457699" y="195699"/>
            <a:ext cx="7674429" cy="2754600"/>
          </a:xfrm>
          <a:prstGeom prst="rect">
            <a:avLst/>
          </a:prstGeom>
          <a:noFill/>
        </p:spPr>
        <p:txBody>
          <a:bodyPr wrap="square">
            <a:spAutoFit/>
          </a:bodyPr>
          <a:lstStyle/>
          <a:p>
            <a:endParaRPr lang="it-IT" sz="1100" dirty="0">
              <a:solidFill>
                <a:srgbClr val="000000"/>
              </a:solidFill>
              <a:latin typeface="Times New Roman" panose="02020603050405020304" pitchFamily="18" charset="0"/>
            </a:endParaRPr>
          </a:p>
          <a:p>
            <a:r>
              <a:rPr lang="it-IT" sz="1800" b="1" i="0" u="sng" strike="noStrike" baseline="0" dirty="0">
                <a:solidFill>
                  <a:srgbClr val="C00000"/>
                </a:solidFill>
                <a:latin typeface="Times New Roman" panose="02020603050405020304" pitchFamily="18" charset="0"/>
              </a:rPr>
              <a:t>Le Reti Territoriali Integrate</a:t>
            </a:r>
            <a:r>
              <a:rPr lang="it-IT" sz="1800" b="0" i="0" u="sng" strike="noStrike" baseline="0" dirty="0">
                <a:solidFill>
                  <a:srgbClr val="2E5395"/>
                </a:solidFill>
                <a:latin typeface="Times New Roman" panose="02020603050405020304" pitchFamily="18" charset="0"/>
              </a:rPr>
              <a:t>. </a:t>
            </a:r>
          </a:p>
          <a:p>
            <a:endParaRPr lang="it-IT" dirty="0">
              <a:solidFill>
                <a:srgbClr val="2E5395"/>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Ciascuna è le interazioni tra i diversi presidi di ogni singolo ambito, con particolare riferimento alle Case di Comunità, alle COT e ai PUA, </a:t>
            </a:r>
          </a:p>
          <a:p>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le Reti territoriali integrate perseguono la finalità di dare </a:t>
            </a:r>
            <a:r>
              <a:rPr lang="it-IT" sz="1800" b="1" i="0" u="none" strike="noStrike" baseline="0" dirty="0">
                <a:solidFill>
                  <a:srgbClr val="000000"/>
                </a:solidFill>
                <a:latin typeface="Times New Roman" panose="02020603050405020304" pitchFamily="18" charset="0"/>
              </a:rPr>
              <a:t>piena attuazione ai Livelli essenziali di assistenza e ai Livelli essenziali delle prestazioni sociali</a:t>
            </a:r>
            <a:r>
              <a:rPr lang="it-IT" sz="1800" b="0" i="0" u="none" strike="noStrike" baseline="0" dirty="0">
                <a:solidFill>
                  <a:srgbClr val="000000"/>
                </a:solidFill>
                <a:latin typeface="Times New Roman" panose="02020603050405020304" pitchFamily="18" charset="0"/>
              </a:rPr>
              <a:t>, rispettivamente nelle materie sanitarie/sociosanitarie e sociali, </a:t>
            </a:r>
          </a:p>
          <a:p>
            <a:endParaRPr lang="it-IT" dirty="0">
              <a:solidFill>
                <a:srgbClr val="000000"/>
              </a:solidFill>
              <a:latin typeface="Times New Roman" panose="02020603050405020304" pitchFamily="18" charset="0"/>
            </a:endParaRPr>
          </a:p>
        </p:txBody>
      </p:sp>
      <p:pic>
        <p:nvPicPr>
          <p:cNvPr id="2" name="Immagine 1">
            <a:extLst>
              <a:ext uri="{FF2B5EF4-FFF2-40B4-BE49-F238E27FC236}">
                <a16:creationId xmlns:a16="http://schemas.microsoft.com/office/drawing/2014/main" id="{CCBAE558-1182-3A61-FBC6-619483184133}"/>
              </a:ext>
            </a:extLst>
          </p:cNvPr>
          <p:cNvPicPr>
            <a:picLocks noChangeAspect="1"/>
          </p:cNvPicPr>
          <p:nvPr/>
        </p:nvPicPr>
        <p:blipFill>
          <a:blip r:embed="rId3"/>
          <a:stretch>
            <a:fillRect/>
          </a:stretch>
        </p:blipFill>
        <p:spPr>
          <a:xfrm>
            <a:off x="59871" y="37520"/>
            <a:ext cx="3916135" cy="4448819"/>
          </a:xfrm>
          <a:prstGeom prst="rect">
            <a:avLst/>
          </a:prstGeom>
        </p:spPr>
      </p:pic>
      <p:sp>
        <p:nvSpPr>
          <p:cNvPr id="6" name="CasellaDiTesto 5">
            <a:extLst>
              <a:ext uri="{FF2B5EF4-FFF2-40B4-BE49-F238E27FC236}">
                <a16:creationId xmlns:a16="http://schemas.microsoft.com/office/drawing/2014/main" id="{A471A0FE-38DD-0229-70DD-604A185FA611}"/>
              </a:ext>
            </a:extLst>
          </p:cNvPr>
          <p:cNvSpPr txBox="1"/>
          <p:nvPr/>
        </p:nvSpPr>
        <p:spPr>
          <a:xfrm>
            <a:off x="4531179" y="2836476"/>
            <a:ext cx="7600948"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I PUNTI DI ACCESSO AL SISTEMA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Il Punto Unico di Accesso. .( PUA ) si relaziona e si rapporta con la Centrale Operativa Territoriale (COT) </a:t>
            </a:r>
            <a:r>
              <a:rPr kumimoji="0" lang="it-IT"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per i bisogni socio-sanitari integrati e con gli altri servizi in maniera graduale in base ai bisogni rilevati. </a:t>
            </a:r>
            <a:endParaRPr kumimoji="0" lang="it-IT"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 sede operativa presso le Case della Comunità, rappresenta il modello organizzativo di </a:t>
            </a:r>
            <a:r>
              <a:rPr kumimoji="0" lang="it-IT"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accesso unitario e universalistico ai servizi sociali, sanitari e sociosanitari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Le funzioni del PUA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Orientare </a:t>
            </a:r>
            <a:r>
              <a:rPr kumimoji="0" lang="it-IT"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le persone e le famiglie sui diritti alle prestazioni sociali, socio-sanitarie e sanitarie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Agevolar</a:t>
            </a:r>
            <a:r>
              <a:rPr kumimoji="0" lang="it-IT"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 l’accesso unitario alle prestazioni sociali, socio-sanitarie e sanitarie e di continuità assistenziale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Avviare </a:t>
            </a:r>
            <a:r>
              <a:rPr kumimoji="0" lang="it-IT"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la presa in carico,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Monitorare </a:t>
            </a:r>
            <a:r>
              <a:rPr kumimoji="0" lang="it-IT"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le situazioni di fragilità sociale e sanitaria,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Segnalare </a:t>
            </a:r>
            <a:r>
              <a:rPr kumimoji="0" lang="it-IT"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le situazioni connesse con bisogni socio-sanitari complessi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202124"/>
              </a:solidFill>
              <a:effectLst/>
              <a:highlight>
                <a:srgbClr val="FFFFFF"/>
              </a:highlight>
              <a:uLnTx/>
              <a:uFillTx/>
              <a:latin typeface="Googl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202124"/>
              </a:solidFill>
              <a:effectLst/>
              <a:highlight>
                <a:srgbClr val="FFFFFF"/>
              </a:highlight>
              <a:uLnTx/>
              <a:uFillTx/>
              <a:latin typeface="Googl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202124"/>
                </a:solidFill>
                <a:effectLst/>
                <a:highlight>
                  <a:srgbClr val="FFFFFF"/>
                </a:highlight>
                <a:uLnTx/>
                <a:uFillTx/>
                <a:latin typeface="Google Sans"/>
                <a:ea typeface="+mn-ea"/>
                <a:cs typeface="+mn-cs"/>
              </a:rPr>
              <a:t>L'</a:t>
            </a:r>
            <a:r>
              <a:rPr kumimoji="0" lang="it-IT" sz="1400" b="1" i="0" u="none" strike="noStrike" kern="1200" cap="none" spc="0" normalizeH="0" baseline="0" noProof="0" dirty="0" err="1">
                <a:ln>
                  <a:noFill/>
                </a:ln>
                <a:solidFill>
                  <a:srgbClr val="040C28"/>
                </a:solidFill>
                <a:effectLst/>
                <a:uLnTx/>
                <a:uFillTx/>
                <a:latin typeface="Google Sans"/>
                <a:ea typeface="+mn-ea"/>
                <a:cs typeface="+mn-cs"/>
              </a:rPr>
              <a:t>unita'</a:t>
            </a:r>
            <a:r>
              <a:rPr kumimoji="0" lang="it-IT" sz="1400" b="1" i="0" u="none" strike="noStrike" kern="1200" cap="none" spc="0" normalizeH="0" baseline="0" noProof="0" dirty="0">
                <a:ln>
                  <a:noFill/>
                </a:ln>
                <a:solidFill>
                  <a:srgbClr val="040C28"/>
                </a:solidFill>
                <a:effectLst/>
                <a:uLnTx/>
                <a:uFillTx/>
                <a:latin typeface="Google Sans"/>
                <a:ea typeface="+mn-ea"/>
                <a:cs typeface="+mn-cs"/>
              </a:rPr>
              <a:t> di valutazione multidisciplinare</a:t>
            </a:r>
            <a:r>
              <a:rPr kumimoji="0" lang="it-IT" sz="1400" b="1" i="0" u="none" strike="noStrike" kern="1200" cap="none" spc="0" normalizeH="0" baseline="0" noProof="0" dirty="0">
                <a:ln>
                  <a:noFill/>
                </a:ln>
                <a:solidFill>
                  <a:srgbClr val="202124"/>
                </a:solidFill>
                <a:effectLst/>
                <a:highlight>
                  <a:srgbClr val="FFFFFF"/>
                </a:highlight>
                <a:uLnTx/>
                <a:uFillTx/>
                <a:latin typeface="Google Sans"/>
                <a:ea typeface="+mn-ea"/>
                <a:cs typeface="+mn-cs"/>
              </a:rPr>
              <a:t> </a:t>
            </a:r>
            <a:r>
              <a:rPr kumimoji="0" lang="it-IT" sz="1400" b="0" i="0" u="none" strike="noStrike" kern="1200" cap="none" spc="0" normalizeH="0" baseline="0" noProof="0" dirty="0">
                <a:ln>
                  <a:noFill/>
                </a:ln>
                <a:solidFill>
                  <a:srgbClr val="202124"/>
                </a:solidFill>
                <a:effectLst/>
                <a:highlight>
                  <a:srgbClr val="FFFFFF"/>
                </a:highlight>
                <a:uLnTx/>
                <a:uFillTx/>
                <a:latin typeface="Google Sans"/>
                <a:ea typeface="+mn-ea"/>
                <a:cs typeface="+mn-cs"/>
              </a:rPr>
              <a:t>(UVM) </a:t>
            </a:r>
            <a:r>
              <a:rPr kumimoji="0" lang="it-IT" sz="1400" b="0" i="0" u="none" strike="noStrike" kern="1200" cap="none" spc="0" normalizeH="0" baseline="0" noProof="0" dirty="0" err="1">
                <a:ln>
                  <a:noFill/>
                </a:ln>
                <a:solidFill>
                  <a:srgbClr val="202124"/>
                </a:solidFill>
                <a:effectLst/>
                <a:highlight>
                  <a:srgbClr val="FFFFFF"/>
                </a:highlight>
                <a:uLnTx/>
                <a:uFillTx/>
                <a:latin typeface="Google Sans"/>
                <a:ea typeface="+mn-ea"/>
                <a:cs typeface="+mn-cs"/>
              </a:rPr>
              <a:t>e'</a:t>
            </a:r>
            <a:r>
              <a:rPr kumimoji="0" lang="it-IT" sz="1400" b="0" i="0" u="none" strike="noStrike" kern="1200" cap="none" spc="0" normalizeH="0" baseline="0" noProof="0" dirty="0">
                <a:ln>
                  <a:noFill/>
                </a:ln>
                <a:solidFill>
                  <a:srgbClr val="202124"/>
                </a:solidFill>
                <a:effectLst/>
                <a:highlight>
                  <a:srgbClr val="FFFFFF"/>
                </a:highlight>
                <a:uLnTx/>
                <a:uFillTx/>
                <a:latin typeface="Google Sans"/>
                <a:ea typeface="+mn-ea"/>
                <a:cs typeface="+mn-cs"/>
              </a:rPr>
              <a:t> un'articolazione operativa della zona-distretto ed </a:t>
            </a:r>
            <a:r>
              <a:rPr kumimoji="0" lang="it-IT" sz="1400" b="0" i="0" u="none" strike="noStrike" kern="1200" cap="none" spc="0" normalizeH="0" baseline="0" noProof="0" dirty="0" err="1">
                <a:ln>
                  <a:noFill/>
                </a:ln>
                <a:solidFill>
                  <a:srgbClr val="202124"/>
                </a:solidFill>
                <a:effectLst/>
                <a:highlight>
                  <a:srgbClr val="FFFFFF"/>
                </a:highlight>
                <a:uLnTx/>
                <a:uFillTx/>
                <a:latin typeface="Google Sans"/>
                <a:ea typeface="+mn-ea"/>
                <a:cs typeface="+mn-cs"/>
              </a:rPr>
              <a:t>e'</a:t>
            </a:r>
            <a:r>
              <a:rPr kumimoji="0" lang="it-IT" sz="1400" b="0" i="0" u="none" strike="noStrike" kern="1200" cap="none" spc="0" normalizeH="0" baseline="0" noProof="0" dirty="0">
                <a:ln>
                  <a:noFill/>
                </a:ln>
                <a:solidFill>
                  <a:srgbClr val="202124"/>
                </a:solidFill>
                <a:effectLst/>
                <a:highlight>
                  <a:srgbClr val="FFFFFF"/>
                </a:highlight>
                <a:uLnTx/>
                <a:uFillTx/>
                <a:latin typeface="Google Sans"/>
                <a:ea typeface="+mn-ea"/>
                <a:cs typeface="+mn-cs"/>
              </a:rPr>
              <a:t> composta da: a) un medico di distretto; b) un assistente sociale; c) un infermiere professionale.</a:t>
            </a:r>
            <a:endPar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8" name="Connettore 2 7">
            <a:extLst>
              <a:ext uri="{FF2B5EF4-FFF2-40B4-BE49-F238E27FC236}">
                <a16:creationId xmlns:a16="http://schemas.microsoft.com/office/drawing/2014/main" id="{D218B93D-34CE-C93C-1A8B-5C026DF61F7E}"/>
              </a:ext>
            </a:extLst>
          </p:cNvPr>
          <p:cNvCxnSpPr>
            <a:cxnSpLocks/>
          </p:cNvCxnSpPr>
          <p:nvPr/>
        </p:nvCxnSpPr>
        <p:spPr>
          <a:xfrm>
            <a:off x="5339443" y="5894614"/>
            <a:ext cx="0" cy="40005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794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FD3A805-1486-2CE1-E7BC-EBE3A388B180}"/>
              </a:ext>
            </a:extLst>
          </p:cNvPr>
          <p:cNvSpPr txBox="1"/>
          <p:nvPr/>
        </p:nvSpPr>
        <p:spPr>
          <a:xfrm>
            <a:off x="57150" y="-1"/>
            <a:ext cx="12134849" cy="8079135"/>
          </a:xfrm>
          <a:prstGeom prst="rect">
            <a:avLst/>
          </a:prstGeom>
          <a:noFill/>
        </p:spPr>
        <p:txBody>
          <a:bodyPr wrap="square">
            <a:spAutoFit/>
          </a:bodyPr>
          <a:lstStyle/>
          <a:p>
            <a:endParaRPr lang="it-IT" sz="1100" b="1" i="0" u="none" strike="noStrike" baseline="0" dirty="0">
              <a:solidFill>
                <a:srgbClr val="000000"/>
              </a:solidFill>
              <a:latin typeface="Times New Roman" panose="02020603050405020304" pitchFamily="18" charset="0"/>
            </a:endParaRPr>
          </a:p>
          <a:p>
            <a:r>
              <a:rPr lang="it-IT" b="1" i="0" u="sng" strike="noStrike" baseline="0" dirty="0">
                <a:solidFill>
                  <a:srgbClr val="C00000"/>
                </a:solidFill>
                <a:latin typeface="Times New Roman" panose="02020603050405020304" pitchFamily="18" charset="0"/>
              </a:rPr>
              <a:t>Le Centrali Operative Territoriali. </a:t>
            </a:r>
          </a:p>
          <a:p>
            <a:r>
              <a:rPr lang="it-IT" b="0" i="0" u="none" strike="noStrike" baseline="0" dirty="0">
                <a:solidFill>
                  <a:srgbClr val="000000"/>
                </a:solidFill>
                <a:latin typeface="Times New Roman" panose="02020603050405020304" pitchFamily="18" charset="0"/>
              </a:rPr>
              <a:t>struttura deputata al coordinamento della </a:t>
            </a:r>
            <a:r>
              <a:rPr lang="it-IT" b="1" i="0" u="none" strike="noStrike" baseline="0" dirty="0">
                <a:solidFill>
                  <a:srgbClr val="000000"/>
                </a:solidFill>
                <a:latin typeface="Times New Roman" panose="02020603050405020304" pitchFamily="18" charset="0"/>
              </a:rPr>
              <a:t>presa in carico unitaria socio-sanitaria </a:t>
            </a:r>
            <a:r>
              <a:rPr lang="it-IT" b="0" i="0" u="none" strike="noStrike" baseline="0" dirty="0">
                <a:solidFill>
                  <a:srgbClr val="000000"/>
                </a:solidFill>
                <a:latin typeface="Times New Roman" panose="02020603050405020304" pitchFamily="18" charset="0"/>
              </a:rPr>
              <a:t>della persona e all’organizzazione del raccordo tra servizi e professionisti che operano nei vari setting assistenziali territoriali </a:t>
            </a:r>
          </a:p>
          <a:p>
            <a:endParaRPr lang="it-IT" sz="1100" dirty="0">
              <a:solidFill>
                <a:srgbClr val="000000"/>
              </a:solidFill>
              <a:latin typeface="Times New Roman" panose="02020603050405020304" pitchFamily="18" charset="0"/>
            </a:endParaRPr>
          </a:p>
          <a:p>
            <a:pPr marL="342900" indent="-342900">
              <a:buFont typeface="+mj-lt"/>
              <a:buAutoNum type="arabicPeriod"/>
            </a:pPr>
            <a:r>
              <a:rPr lang="it-IT" sz="1800" b="0" i="0" u="none" strike="noStrike" baseline="0" dirty="0">
                <a:solidFill>
                  <a:srgbClr val="000000"/>
                </a:solidFill>
                <a:latin typeface="Times New Roman" panose="02020603050405020304" pitchFamily="18" charset="0"/>
              </a:rPr>
              <a:t>assicurare </a:t>
            </a:r>
            <a:r>
              <a:rPr lang="it-IT" sz="1800" b="1" i="0" u="none" strike="noStrike" baseline="0" dirty="0">
                <a:solidFill>
                  <a:srgbClr val="000000"/>
                </a:solidFill>
                <a:latin typeface="Times New Roman" panose="02020603050405020304" pitchFamily="18" charset="0"/>
              </a:rPr>
              <a:t>coordinamento, continuità, accessibilità ed integrazione dell’assistenza sanitaria, socio-sanitaria e sociale.</a:t>
            </a:r>
          </a:p>
          <a:p>
            <a:r>
              <a:rPr lang="it-IT" sz="1800" b="0" i="0" u="none" strike="noStrike" baseline="0" dirty="0">
                <a:solidFill>
                  <a:srgbClr val="000000"/>
                </a:solidFill>
                <a:latin typeface="Times New Roman" panose="02020603050405020304" pitchFamily="18" charset="0"/>
              </a:rPr>
              <a:t>	costituisce l’interfaccia con le </a:t>
            </a:r>
            <a:r>
              <a:rPr lang="it-IT" sz="1800" b="0" i="1" u="none" strike="noStrike" baseline="0" dirty="0">
                <a:solidFill>
                  <a:srgbClr val="000000"/>
                </a:solidFill>
                <a:latin typeface="Times New Roman" panose="02020603050405020304" pitchFamily="18" charset="0"/>
              </a:rPr>
              <a:t>Case di Comunità (</a:t>
            </a:r>
            <a:r>
              <a:rPr lang="it-IT" sz="1800" b="0" i="1" u="none" strike="noStrike" baseline="0" dirty="0" err="1">
                <a:solidFill>
                  <a:srgbClr val="000000"/>
                </a:solidFill>
                <a:latin typeface="Times New Roman" panose="02020603050405020304" pitchFamily="18" charset="0"/>
              </a:rPr>
              <a:t>CdC</a:t>
            </a:r>
            <a:r>
              <a:rPr lang="it-IT" sz="1800" b="0" i="1" u="none" strike="noStrike" baseline="0" dirty="0">
                <a:solidFill>
                  <a:srgbClr val="000000"/>
                </a:solidFill>
                <a:latin typeface="Times New Roman" panose="02020603050405020304" pitchFamily="18" charset="0"/>
              </a:rPr>
              <a:t>), la rete ospedaliera e la rete dei servizi territoriali</a:t>
            </a:r>
            <a:r>
              <a:rPr lang="it-IT" sz="1800" b="0" i="0" u="none" strike="noStrike" baseline="0" dirty="0">
                <a:solidFill>
                  <a:srgbClr val="000000"/>
                </a:solidFill>
                <a:latin typeface="Times New Roman" panose="02020603050405020304" pitchFamily="18" charset="0"/>
              </a:rPr>
              <a:t>; </a:t>
            </a:r>
          </a:p>
          <a:p>
            <a:r>
              <a:rPr lang="it-IT" sz="1800" b="0" i="0" u="none" strike="noStrike" baseline="0" dirty="0">
                <a:solidFill>
                  <a:srgbClr val="000000"/>
                </a:solidFill>
                <a:latin typeface="Calibri" panose="020F0502020204030204" pitchFamily="34" charset="0"/>
              </a:rPr>
              <a:t>2. </a:t>
            </a:r>
            <a:r>
              <a:rPr lang="it-IT" sz="1800" b="1" i="0" u="none" strike="noStrike" baseline="0" dirty="0">
                <a:solidFill>
                  <a:srgbClr val="000000"/>
                </a:solidFill>
                <a:latin typeface="Times New Roman" panose="02020603050405020304" pitchFamily="18" charset="0"/>
              </a:rPr>
              <a:t>collega la rete dei professionisti </a:t>
            </a:r>
            <a:r>
              <a:rPr lang="it-IT" sz="1800" b="0" i="0" u="none" strike="noStrike" baseline="0" dirty="0">
                <a:solidFill>
                  <a:srgbClr val="000000"/>
                </a:solidFill>
                <a:latin typeface="Times New Roman" panose="02020603050405020304" pitchFamily="18" charset="0"/>
              </a:rPr>
              <a:t>dell’assistenza territoriale consentendo a questi ultimi la ricezione delle segnalazioni 	corredate da tutte le informazioni necessarie alla presa in carico della persona; </a:t>
            </a:r>
          </a:p>
          <a:p>
            <a:r>
              <a:rPr lang="it-IT" sz="1800" b="0" i="0" u="none" strike="noStrike" baseline="0" dirty="0">
                <a:solidFill>
                  <a:srgbClr val="000000"/>
                </a:solidFill>
                <a:latin typeface="Calibri" panose="020F0502020204030204" pitchFamily="34" charset="0"/>
              </a:rPr>
              <a:t>3. </a:t>
            </a:r>
            <a:r>
              <a:rPr lang="it-IT" sz="1800" b="1" i="0" u="none" strike="noStrike" baseline="0" dirty="0">
                <a:solidFill>
                  <a:srgbClr val="000000"/>
                </a:solidFill>
                <a:latin typeface="Times New Roman" panose="02020603050405020304" pitchFamily="18" charset="0"/>
              </a:rPr>
              <a:t>monitora e rende disponibili le strutture dell’assistenza territoriale </a:t>
            </a:r>
            <a:r>
              <a:rPr lang="it-IT" sz="1800" b="0" i="0" u="none" strike="noStrike" baseline="0" dirty="0">
                <a:solidFill>
                  <a:srgbClr val="000000"/>
                </a:solidFill>
                <a:latin typeface="Times New Roman" panose="02020603050405020304" pitchFamily="18" charset="0"/>
              </a:rPr>
              <a:t>massimizzando l’appropriatezza d’uso delle stesse; </a:t>
            </a:r>
          </a:p>
          <a:p>
            <a:r>
              <a:rPr lang="it-IT" sz="1800" b="0" i="0" u="none" strike="noStrike" baseline="0" dirty="0">
                <a:solidFill>
                  <a:srgbClr val="000000"/>
                </a:solidFill>
                <a:latin typeface="Calibri" panose="020F0502020204030204" pitchFamily="34" charset="0"/>
              </a:rPr>
              <a:t>4. </a:t>
            </a:r>
            <a:r>
              <a:rPr lang="it-IT" sz="1800" b="1" i="0" u="none" strike="noStrike" baseline="0" dirty="0">
                <a:solidFill>
                  <a:srgbClr val="000000"/>
                </a:solidFill>
                <a:latin typeface="Times New Roman" panose="02020603050405020304" pitchFamily="18" charset="0"/>
              </a:rPr>
              <a:t>garantisce l’ottimizzazione del flusso di dimissione ospedaliera </a:t>
            </a:r>
            <a:r>
              <a:rPr lang="it-IT" sz="1800" b="0" i="0" u="none" strike="noStrike" baseline="0" dirty="0">
                <a:solidFill>
                  <a:srgbClr val="000000"/>
                </a:solidFill>
                <a:latin typeface="Times New Roman" panose="02020603050405020304" pitchFamily="18" charset="0"/>
              </a:rPr>
              <a:t>attraverso un raccordo stretto con la funzione ospedaliera ed 	il bed management; </a:t>
            </a:r>
          </a:p>
          <a:p>
            <a:r>
              <a:rPr lang="it-IT" sz="1800" b="0" i="0" u="none" strike="noStrike" baseline="0" dirty="0">
                <a:solidFill>
                  <a:srgbClr val="000000"/>
                </a:solidFill>
                <a:latin typeface="Calibri" panose="020F0502020204030204" pitchFamily="34" charset="0"/>
              </a:rPr>
              <a:t>5. </a:t>
            </a:r>
            <a:r>
              <a:rPr lang="it-IT" sz="1800" b="1" i="0" u="none" strike="noStrike" baseline="0" dirty="0">
                <a:solidFill>
                  <a:srgbClr val="000000"/>
                </a:solidFill>
                <a:latin typeface="Times New Roman" panose="02020603050405020304" pitchFamily="18" charset="0"/>
              </a:rPr>
              <a:t>gestisce in maniera appropriata i setting territoriali </a:t>
            </a:r>
            <a:r>
              <a:rPr lang="it-IT" sz="1800" b="0" i="0" u="none" strike="noStrike" baseline="0" dirty="0">
                <a:solidFill>
                  <a:srgbClr val="000000"/>
                </a:solidFill>
                <a:latin typeface="Times New Roman" panose="02020603050405020304" pitchFamily="18" charset="0"/>
              </a:rPr>
              <a:t>includendo anche il raccordo con le cure palliative, la salute mentale, 	l’ADI e le dipendenze; </a:t>
            </a:r>
          </a:p>
          <a:p>
            <a:r>
              <a:rPr lang="it-IT" sz="1800" b="0" i="0" u="none" strike="noStrike" baseline="0" dirty="0">
                <a:solidFill>
                  <a:srgbClr val="000000"/>
                </a:solidFill>
                <a:latin typeface="Calibri" panose="020F0502020204030204" pitchFamily="34" charset="0"/>
              </a:rPr>
              <a:t>6. </a:t>
            </a:r>
            <a:r>
              <a:rPr lang="it-IT" sz="1800" b="1" i="0" u="none" strike="noStrike" baseline="0" dirty="0">
                <a:solidFill>
                  <a:srgbClr val="000000"/>
                </a:solidFill>
                <a:latin typeface="Times New Roman" panose="02020603050405020304" pitchFamily="18" charset="0"/>
              </a:rPr>
              <a:t>è dotata di una piattaforma che renda visibili le disponibilità</a:t>
            </a:r>
            <a:r>
              <a:rPr lang="it-IT" sz="1800" b="0" i="0" u="none" strike="noStrike" baseline="0" dirty="0">
                <a:solidFill>
                  <a:srgbClr val="000000"/>
                </a:solidFill>
                <a:latin typeface="Times New Roman" panose="02020603050405020304" pitchFamily="18" charset="0"/>
              </a:rPr>
              <a:t>, consenta di effettuare l’accettazione del paziente e di facilitare 	i processi di ammissione e di dimissione verso strutture intermedie o il domicilio; </a:t>
            </a:r>
          </a:p>
          <a:p>
            <a:r>
              <a:rPr lang="it-IT" sz="1800" b="0" i="0" u="none" strike="noStrike" baseline="0" dirty="0">
                <a:solidFill>
                  <a:srgbClr val="000000"/>
                </a:solidFill>
                <a:latin typeface="Calibri" panose="020F0502020204030204" pitchFamily="34" charset="0"/>
              </a:rPr>
              <a:t>7. </a:t>
            </a:r>
            <a:r>
              <a:rPr lang="it-IT" sz="1800" b="1" i="0" u="none" strike="noStrike" baseline="0" dirty="0">
                <a:solidFill>
                  <a:srgbClr val="000000"/>
                </a:solidFill>
                <a:latin typeface="Times New Roman" panose="02020603050405020304" pitchFamily="18" charset="0"/>
              </a:rPr>
              <a:t>traccia e monitora le transizioni della persona da un luogo di cura all'altro </a:t>
            </a:r>
            <a:r>
              <a:rPr lang="it-IT" sz="1800" b="0" i="0" u="none" strike="noStrike" baseline="0" dirty="0">
                <a:solidFill>
                  <a:srgbClr val="000000"/>
                </a:solidFill>
                <a:latin typeface="Times New Roman" panose="02020603050405020304" pitchFamily="18" charset="0"/>
              </a:rPr>
              <a:t>o da un livello clinico assistenziale all'altro e sviluppa in maniera strutturata la presa in carico dei pazienti cronici a domicilio tramite il telemonitoraggio e la </a:t>
            </a:r>
            <a:r>
              <a:rPr lang="it-IT" sz="1800" b="0" i="0" u="none" strike="noStrike" baseline="0" dirty="0" err="1">
                <a:solidFill>
                  <a:srgbClr val="000000"/>
                </a:solidFill>
                <a:latin typeface="Times New Roman" panose="02020603050405020304" pitchFamily="18" charset="0"/>
              </a:rPr>
              <a:t>televisita</a:t>
            </a:r>
            <a:r>
              <a:rPr lang="it-IT" sz="1800" b="0" i="0" u="none" strike="noStrike" baseline="0" dirty="0">
                <a:solidFill>
                  <a:srgbClr val="000000"/>
                </a:solidFill>
                <a:latin typeface="Times New Roman" panose="02020603050405020304" pitchFamily="18" charset="0"/>
              </a:rPr>
              <a:t>; </a:t>
            </a:r>
          </a:p>
          <a:p>
            <a:r>
              <a:rPr lang="it-IT" sz="1800" b="0" i="0" u="none" strike="noStrike" baseline="0" dirty="0">
                <a:solidFill>
                  <a:srgbClr val="000000"/>
                </a:solidFill>
                <a:latin typeface="Calibri" panose="020F0502020204030204" pitchFamily="34" charset="0"/>
              </a:rPr>
              <a:t>8. </a:t>
            </a:r>
            <a:r>
              <a:rPr lang="it-IT" sz="1800" b="0" i="0" u="none" strike="noStrike" baseline="0" dirty="0">
                <a:solidFill>
                  <a:srgbClr val="000000"/>
                </a:solidFill>
                <a:latin typeface="Times New Roman" panose="02020603050405020304" pitchFamily="18" charset="0"/>
              </a:rPr>
              <a:t>promuove ed utilizza strumenti di </a:t>
            </a:r>
            <a:r>
              <a:rPr lang="it-IT" sz="1800" b="0" i="1" u="none" strike="noStrike" baseline="0" dirty="0">
                <a:solidFill>
                  <a:srgbClr val="000000"/>
                </a:solidFill>
                <a:latin typeface="Times New Roman" panose="02020603050405020304" pitchFamily="18" charset="0"/>
              </a:rPr>
              <a:t>handover </a:t>
            </a:r>
            <a:r>
              <a:rPr lang="it-IT" sz="1800" b="0" i="0" u="none" strike="noStrike" baseline="0" dirty="0">
                <a:solidFill>
                  <a:srgbClr val="000000"/>
                </a:solidFill>
                <a:latin typeface="Times New Roman" panose="02020603050405020304" pitchFamily="18" charset="0"/>
              </a:rPr>
              <a:t>standardizzati; </a:t>
            </a:r>
          </a:p>
          <a:p>
            <a:r>
              <a:rPr lang="it-IT" sz="1800" b="0" i="0" u="none" strike="noStrike" baseline="0" dirty="0">
                <a:solidFill>
                  <a:srgbClr val="000000"/>
                </a:solidFill>
                <a:latin typeface="Calibri" panose="020F0502020204030204" pitchFamily="34" charset="0"/>
              </a:rPr>
              <a:t>9. </a:t>
            </a:r>
            <a:r>
              <a:rPr lang="it-IT" sz="1800" b="0" i="0" u="none" strike="noStrike" baseline="0" dirty="0">
                <a:solidFill>
                  <a:srgbClr val="000000"/>
                </a:solidFill>
                <a:latin typeface="Times New Roman" panose="02020603050405020304" pitchFamily="18" charset="0"/>
              </a:rPr>
              <a:t>attiva, in presenza di un bisogno socio-sanitario complesso, l’UVM/UVMD zonale competente e gli altri servizi socio-sanitari e 	sociali presenti sul territorio; </a:t>
            </a:r>
          </a:p>
          <a:p>
            <a:r>
              <a:rPr lang="it-IT" sz="1800" b="0" i="0" u="none" strike="noStrike" baseline="0" dirty="0">
                <a:solidFill>
                  <a:srgbClr val="000000"/>
                </a:solidFill>
                <a:latin typeface="Calibri" panose="020F0502020204030204" pitchFamily="34" charset="0"/>
              </a:rPr>
              <a:t>10. </a:t>
            </a:r>
            <a:r>
              <a:rPr lang="it-IT" sz="1800" b="1" i="0" u="none" strike="noStrike" baseline="0" dirty="0">
                <a:solidFill>
                  <a:srgbClr val="000000"/>
                </a:solidFill>
                <a:latin typeface="Times New Roman" panose="02020603050405020304" pitchFamily="18" charset="0"/>
              </a:rPr>
              <a:t>viene attivata attraverso la centrale operativa </a:t>
            </a:r>
            <a:r>
              <a:rPr lang="it-IT" sz="1800" b="1" i="0" u="none" strike="noStrike" baseline="0" dirty="0">
                <a:solidFill>
                  <a:srgbClr val="C00000"/>
                </a:solidFill>
                <a:latin typeface="Times New Roman" panose="02020603050405020304" pitchFamily="18" charset="0"/>
              </a:rPr>
              <a:t>116117 </a:t>
            </a:r>
            <a:r>
              <a:rPr lang="it-IT" sz="1800" b="0" i="0" u="none" strike="noStrike" baseline="0" dirty="0">
                <a:solidFill>
                  <a:srgbClr val="000000"/>
                </a:solidFill>
                <a:latin typeface="Times New Roman" panose="02020603050405020304" pitchFamily="18" charset="0"/>
              </a:rPr>
              <a:t>e attraverso i punti di accesso diretti e mediati citati in precedenza; </a:t>
            </a:r>
          </a:p>
          <a:p>
            <a:r>
              <a:rPr lang="it-IT" sz="1800" b="0" i="0" u="none" strike="noStrike" baseline="0" dirty="0">
                <a:solidFill>
                  <a:srgbClr val="000000"/>
                </a:solidFill>
                <a:latin typeface="Calibri" panose="020F0502020204030204" pitchFamily="34" charset="0"/>
              </a:rPr>
              <a:t>11. </a:t>
            </a:r>
            <a:r>
              <a:rPr lang="it-IT" sz="1800" b="0" i="0" u="none" strike="noStrike" baseline="0" dirty="0">
                <a:solidFill>
                  <a:srgbClr val="000000"/>
                </a:solidFill>
                <a:latin typeface="Times New Roman" panose="02020603050405020304" pitchFamily="18" charset="0"/>
              </a:rPr>
              <a:t>si raccorda inoltre con le zone distretto e le Società della Salute di provenienza per i pazienti non residenti e ricoverati negli 	ospedali zonali di competenza. </a:t>
            </a:r>
          </a:p>
          <a:p>
            <a:r>
              <a:rPr lang="it-IT" sz="1800" b="0" i="0" u="none" strike="noStrike" baseline="0" dirty="0">
                <a:solidFill>
                  <a:srgbClr val="000000"/>
                </a:solidFill>
                <a:latin typeface="Times New Roman" panose="02020603050405020304" pitchFamily="18" charset="0"/>
              </a:rPr>
              <a:t>La </a:t>
            </a:r>
            <a:r>
              <a:rPr lang="it-IT" sz="1800" b="1" i="0" u="none" strike="noStrike" baseline="0" dirty="0">
                <a:solidFill>
                  <a:srgbClr val="000000"/>
                </a:solidFill>
                <a:latin typeface="Times New Roman" panose="02020603050405020304" pitchFamily="18" charset="0"/>
              </a:rPr>
              <a:t>COT aziendale </a:t>
            </a:r>
            <a:r>
              <a:rPr lang="it-IT" sz="1800" i="0" u="none" strike="noStrike" baseline="0" dirty="0">
                <a:solidFill>
                  <a:srgbClr val="000000"/>
                </a:solidFill>
                <a:latin typeface="Times New Roman" panose="02020603050405020304" pitchFamily="18" charset="0"/>
              </a:rPr>
              <a:t>d</a:t>
            </a:r>
            <a:r>
              <a:rPr lang="it-IT" sz="1800" b="0" i="0" u="none" strike="noStrike" baseline="0" dirty="0">
                <a:solidFill>
                  <a:srgbClr val="000000"/>
                </a:solidFill>
                <a:latin typeface="Times New Roman" panose="02020603050405020304" pitchFamily="18" charset="0"/>
              </a:rPr>
              <a:t>ata la sua operatività continuativa 7 giorni su 7, h24. La </a:t>
            </a:r>
            <a:r>
              <a:rPr lang="it-IT" sz="1800" b="1" i="0" u="none" strike="noStrike" baseline="0" dirty="0">
                <a:solidFill>
                  <a:srgbClr val="000000"/>
                </a:solidFill>
                <a:latin typeface="Times New Roman" panose="02020603050405020304" pitchFamily="18" charset="0"/>
              </a:rPr>
              <a:t>COT zonale </a:t>
            </a:r>
            <a:r>
              <a:rPr lang="it-IT" sz="1800" b="0" i="0" u="none" strike="noStrike" baseline="0" dirty="0">
                <a:solidFill>
                  <a:srgbClr val="000000"/>
                </a:solidFill>
                <a:latin typeface="Times New Roman" panose="02020603050405020304" pitchFamily="18" charset="0"/>
              </a:rPr>
              <a:t>è operativa 12h al giorno, 6 giorni su 7. </a:t>
            </a:r>
          </a:p>
          <a:p>
            <a:endParaRPr lang="it-IT" sz="1800" b="0" i="0" u="none" strike="noStrike" baseline="0" dirty="0">
              <a:solidFill>
                <a:srgbClr val="000000"/>
              </a:solidFill>
              <a:latin typeface="Times New Roman" panose="02020603050405020304" pitchFamily="18" charset="0"/>
            </a:endParaRPr>
          </a:p>
          <a:p>
            <a:r>
              <a:rPr lang="it-IT" sz="1800" b="1" i="0" u="none" strike="noStrike" baseline="0" dirty="0">
                <a:solidFill>
                  <a:srgbClr val="000000"/>
                </a:solidFill>
                <a:latin typeface="Times New Roman" panose="02020603050405020304" pitchFamily="18" charset="0"/>
              </a:rPr>
              <a:t> </a:t>
            </a:r>
            <a:endParaRPr lang="it-IT" sz="1100" b="0" i="0" u="none" strike="noStrike" baseline="0" dirty="0">
              <a:solidFill>
                <a:srgbClr val="000000"/>
              </a:solidFill>
              <a:latin typeface="Times New Roman" panose="02020603050405020304" pitchFamily="18" charset="0"/>
            </a:endParaRPr>
          </a:p>
          <a:p>
            <a:endParaRPr lang="it-IT" sz="1100" dirty="0">
              <a:solidFill>
                <a:srgbClr val="000000"/>
              </a:solidFill>
              <a:latin typeface="Times New Roman" panose="02020603050405020304" pitchFamily="18" charset="0"/>
            </a:endParaRPr>
          </a:p>
          <a:p>
            <a:endParaRPr lang="it-IT" dirty="0"/>
          </a:p>
        </p:txBody>
      </p:sp>
    </p:spTree>
    <p:extLst>
      <p:ext uri="{BB962C8B-B14F-4D97-AF65-F5344CB8AC3E}">
        <p14:creationId xmlns:p14="http://schemas.microsoft.com/office/powerpoint/2010/main" val="2542825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33D182D-2663-CDCF-4988-7522E8FD42CF}"/>
              </a:ext>
            </a:extLst>
          </p:cNvPr>
          <p:cNvPicPr>
            <a:picLocks noChangeAspect="1"/>
          </p:cNvPicPr>
          <p:nvPr/>
        </p:nvPicPr>
        <p:blipFill>
          <a:blip r:embed="rId2"/>
          <a:stretch>
            <a:fillRect/>
          </a:stretch>
        </p:blipFill>
        <p:spPr>
          <a:xfrm>
            <a:off x="78293" y="1299571"/>
            <a:ext cx="4787621" cy="4299950"/>
          </a:xfrm>
          <a:prstGeom prst="rect">
            <a:avLst/>
          </a:prstGeom>
        </p:spPr>
      </p:pic>
      <p:pic>
        <p:nvPicPr>
          <p:cNvPr id="3" name="Immagine 2">
            <a:extLst>
              <a:ext uri="{FF2B5EF4-FFF2-40B4-BE49-F238E27FC236}">
                <a16:creationId xmlns:a16="http://schemas.microsoft.com/office/drawing/2014/main" id="{D25E097D-CD7B-3328-5F41-2A03E40FD7AC}"/>
              </a:ext>
            </a:extLst>
          </p:cNvPr>
          <p:cNvPicPr>
            <a:picLocks noChangeAspect="1"/>
          </p:cNvPicPr>
          <p:nvPr/>
        </p:nvPicPr>
        <p:blipFill>
          <a:blip r:embed="rId3"/>
          <a:stretch>
            <a:fillRect/>
          </a:stretch>
        </p:blipFill>
        <p:spPr>
          <a:xfrm>
            <a:off x="4931230" y="342900"/>
            <a:ext cx="7207078" cy="6074229"/>
          </a:xfrm>
          <a:prstGeom prst="rect">
            <a:avLst/>
          </a:prstGeom>
        </p:spPr>
      </p:pic>
    </p:spTree>
    <p:extLst>
      <p:ext uri="{BB962C8B-B14F-4D97-AF65-F5344CB8AC3E}">
        <p14:creationId xmlns:p14="http://schemas.microsoft.com/office/powerpoint/2010/main" val="3418770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BC5F55E-FDDD-1716-636A-C93780EC5D06}"/>
              </a:ext>
            </a:extLst>
          </p:cNvPr>
          <p:cNvSpPr txBox="1"/>
          <p:nvPr/>
        </p:nvSpPr>
        <p:spPr>
          <a:xfrm>
            <a:off x="285750" y="452441"/>
            <a:ext cx="8856208" cy="6524863"/>
          </a:xfrm>
          <a:prstGeom prst="rect">
            <a:avLst/>
          </a:prstGeom>
          <a:noFill/>
        </p:spPr>
        <p:txBody>
          <a:bodyPr wrap="square">
            <a:spAutoFit/>
          </a:bodyPr>
          <a:lstStyle/>
          <a:p>
            <a:r>
              <a:rPr lang="it-IT" sz="2000" b="1" u="sng" dirty="0">
                <a:solidFill>
                  <a:srgbClr val="C00000"/>
                </a:solidFill>
              </a:rPr>
              <a:t>I LUOGHI DI CURA ED I SERVIZI.</a:t>
            </a:r>
          </a:p>
          <a:p>
            <a:endParaRPr lang="it-IT" sz="2000" b="1" u="sng" dirty="0">
              <a:solidFill>
                <a:srgbClr val="C00000"/>
              </a:solidFill>
            </a:endParaRPr>
          </a:p>
          <a:p>
            <a:r>
              <a:rPr lang="it-IT" b="1" u="sng" dirty="0">
                <a:solidFill>
                  <a:schemeClr val="tx2">
                    <a:lumMod val="75000"/>
                    <a:lumOff val="25000"/>
                  </a:schemeClr>
                </a:solidFill>
              </a:rPr>
              <a:t>Le Case della Comunità</a:t>
            </a:r>
            <a:r>
              <a:rPr lang="it-IT" u="sng" dirty="0"/>
              <a:t>.</a:t>
            </a:r>
          </a:p>
          <a:p>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le Case della Salute (</a:t>
            </a:r>
            <a:r>
              <a:rPr lang="it-IT" sz="1800" b="0" i="0" u="none" strike="noStrike" baseline="0" dirty="0" err="1">
                <a:solidFill>
                  <a:srgbClr val="000000"/>
                </a:solidFill>
                <a:latin typeface="Times New Roman" panose="02020603050405020304" pitchFamily="18" charset="0"/>
              </a:rPr>
              <a:t>CdS</a:t>
            </a:r>
            <a:r>
              <a:rPr lang="it-IT" sz="1800" b="0" i="0" u="none" strike="noStrike" baseline="0" dirty="0">
                <a:solidFill>
                  <a:srgbClr val="000000"/>
                </a:solidFill>
                <a:latin typeface="Times New Roman" panose="02020603050405020304" pitchFamily="18" charset="0"/>
              </a:rPr>
              <a:t> Toscana 2008) ora Case di </a:t>
            </a:r>
            <a:r>
              <a:rPr lang="it-IT" sz="1800" b="0" i="0" u="none" strike="noStrike" baseline="0" dirty="0" err="1">
                <a:solidFill>
                  <a:srgbClr val="000000"/>
                </a:solidFill>
                <a:latin typeface="Times New Roman" panose="02020603050405020304" pitchFamily="18" charset="0"/>
              </a:rPr>
              <a:t>Comunita</a:t>
            </a:r>
            <a:r>
              <a:rPr lang="it-IT" sz="1800" b="0" i="0" u="none" strike="noStrike" baseline="0" dirty="0">
                <a:solidFill>
                  <a:srgbClr val="000000"/>
                </a:solidFill>
                <a:latin typeface="Times New Roman" panose="02020603050405020304" pitchFamily="18" charset="0"/>
              </a:rPr>
              <a:t> ( </a:t>
            </a:r>
            <a:r>
              <a:rPr lang="it-IT" sz="1800" b="0" i="0" u="none" strike="noStrike" baseline="0" dirty="0" err="1">
                <a:solidFill>
                  <a:srgbClr val="000000"/>
                </a:solidFill>
                <a:latin typeface="Times New Roman" panose="02020603050405020304" pitchFamily="18" charset="0"/>
              </a:rPr>
              <a:t>CdC</a:t>
            </a:r>
            <a:r>
              <a:rPr lang="it-IT" sz="1800" b="0" i="0" u="none" strike="noStrike" baseline="0" dirty="0">
                <a:solidFill>
                  <a:srgbClr val="000000"/>
                </a:solidFill>
                <a:latin typeface="Times New Roman" panose="02020603050405020304" pitchFamily="18" charset="0"/>
              </a:rPr>
              <a:t> )</a:t>
            </a:r>
            <a:r>
              <a:rPr lang="it-IT" b="1" dirty="0">
                <a:solidFill>
                  <a:srgbClr val="000000"/>
                </a:solidFill>
                <a:latin typeface="Times New Roman" panose="02020603050405020304" pitchFamily="18" charset="0"/>
              </a:rPr>
              <a:t> sono l’assistenza di prossimità per la popolazione di riferimento</a:t>
            </a:r>
            <a:endParaRPr lang="it-IT" dirty="0">
              <a:solidFill>
                <a:srgbClr val="000000"/>
              </a:solidFill>
              <a:latin typeface="Times New Roman" panose="02020603050405020304" pitchFamily="18" charset="0"/>
            </a:endParaRPr>
          </a:p>
          <a:p>
            <a:endParaRPr lang="it-IT" sz="1800" b="0" i="0" u="none" strike="noStrike" baseline="0" dirty="0">
              <a:solidFill>
                <a:srgbClr val="000000"/>
              </a:solidFill>
              <a:latin typeface="Times New Roman" panose="02020603050405020304" pitchFamily="18" charset="0"/>
            </a:endParaRPr>
          </a:p>
          <a:p>
            <a:endParaRPr lang="it-IT"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il modello </a:t>
            </a:r>
            <a:r>
              <a:rPr lang="it-IT" sz="1800" b="1" i="0" u="none" strike="noStrike" baseline="0" dirty="0">
                <a:solidFill>
                  <a:srgbClr val="000000"/>
                </a:solidFill>
                <a:latin typeface="Times New Roman" panose="02020603050405020304" pitchFamily="18" charset="0"/>
              </a:rPr>
              <a:t>hub and </a:t>
            </a:r>
            <a:r>
              <a:rPr lang="it-IT" sz="1800" b="1" i="0" u="none" strike="noStrike" baseline="0" dirty="0" err="1">
                <a:solidFill>
                  <a:srgbClr val="000000"/>
                </a:solidFill>
                <a:latin typeface="Times New Roman" panose="02020603050405020304" pitchFamily="18" charset="0"/>
              </a:rPr>
              <a:t>spoke</a:t>
            </a:r>
            <a:r>
              <a:rPr lang="it-IT" sz="1800" b="0" i="0" u="none" strike="noStrike" baseline="0" dirty="0">
                <a:solidFill>
                  <a:srgbClr val="000000"/>
                </a:solidFill>
                <a:latin typeface="Times New Roman" panose="02020603050405020304" pitchFamily="18" charset="0"/>
              </a:rPr>
              <a:t>, con una </a:t>
            </a:r>
            <a:r>
              <a:rPr lang="it-IT" sz="1800" b="1" i="0" u="none" strike="noStrike" baseline="0" dirty="0" err="1">
                <a:solidFill>
                  <a:srgbClr val="C00000"/>
                </a:solidFill>
                <a:latin typeface="Times New Roman" panose="02020603050405020304" pitchFamily="18" charset="0"/>
              </a:rPr>
              <a:t>CdC</a:t>
            </a:r>
            <a:r>
              <a:rPr lang="it-IT" sz="1800" b="1" i="0" u="none" strike="noStrike" baseline="0" dirty="0">
                <a:solidFill>
                  <a:srgbClr val="C00000"/>
                </a:solidFill>
                <a:latin typeface="Times New Roman" panose="02020603050405020304" pitchFamily="18" charset="0"/>
              </a:rPr>
              <a:t> HUB ogni 40.000-50.000 abitanti</a:t>
            </a:r>
            <a:r>
              <a:rPr lang="it-IT" sz="1800" b="0" i="0" u="none" strike="noStrike" baseline="0" dirty="0">
                <a:solidFill>
                  <a:srgbClr val="000000"/>
                </a:solidFill>
                <a:latin typeface="Times New Roman" panose="02020603050405020304" pitchFamily="18" charset="0"/>
              </a:rPr>
              <a:t>, e una </a:t>
            </a:r>
            <a:r>
              <a:rPr lang="it-IT" sz="1800" b="1" i="0" u="none" strike="noStrike" baseline="0" dirty="0" err="1">
                <a:solidFill>
                  <a:schemeClr val="tx2">
                    <a:lumMod val="75000"/>
                    <a:lumOff val="25000"/>
                  </a:schemeClr>
                </a:solidFill>
                <a:latin typeface="Times New Roman" panose="02020603050405020304" pitchFamily="18" charset="0"/>
              </a:rPr>
              <a:t>CdC</a:t>
            </a:r>
            <a:r>
              <a:rPr lang="it-IT" sz="1800" b="1" i="0" u="none" strike="noStrike" baseline="0" dirty="0">
                <a:solidFill>
                  <a:schemeClr val="tx2">
                    <a:lumMod val="75000"/>
                    <a:lumOff val="25000"/>
                  </a:schemeClr>
                </a:solidFill>
                <a:latin typeface="Times New Roman" panose="02020603050405020304" pitchFamily="18" charset="0"/>
              </a:rPr>
              <a:t> SPOKE e ambulatori di medici a ruolo unico e pediatri di libera scelta </a:t>
            </a:r>
            <a:r>
              <a:rPr lang="it-IT" sz="1800" b="0" i="0" u="none" strike="noStrike" baseline="0" dirty="0">
                <a:solidFill>
                  <a:srgbClr val="000000"/>
                </a:solidFill>
                <a:latin typeface="Times New Roman" panose="02020603050405020304" pitchFamily="18" charset="0"/>
              </a:rPr>
              <a:t>nel rispetto del principio di prossimità. Tutte le forme aggregate del MMG e </a:t>
            </a:r>
            <a:r>
              <a:rPr lang="it-IT" sz="1800" b="0" i="0" u="none" strike="noStrike" baseline="0" dirty="0" err="1">
                <a:solidFill>
                  <a:srgbClr val="000000"/>
                </a:solidFill>
                <a:latin typeface="Times New Roman" panose="02020603050405020304" pitchFamily="18" charset="0"/>
              </a:rPr>
              <a:t>PLs</a:t>
            </a:r>
            <a:r>
              <a:rPr lang="it-IT" sz="1800" b="0" i="0" u="none" strike="noStrike" baseline="0" dirty="0">
                <a:solidFill>
                  <a:srgbClr val="000000"/>
                </a:solidFill>
                <a:latin typeface="Times New Roman" panose="02020603050405020304" pitchFamily="18" charset="0"/>
              </a:rPr>
              <a:t> saranno ricomprese nelle </a:t>
            </a:r>
            <a:r>
              <a:rPr lang="it-IT" sz="1800" b="0" i="0" u="none" strike="noStrike" baseline="0" dirty="0" err="1">
                <a:solidFill>
                  <a:srgbClr val="000000"/>
                </a:solidFill>
                <a:latin typeface="Times New Roman" panose="02020603050405020304" pitchFamily="18" charset="0"/>
              </a:rPr>
              <a:t>CdC</a:t>
            </a:r>
            <a:r>
              <a:rPr lang="it-IT" sz="1800" b="0" i="0" u="none" strike="noStrike" baseline="0" dirty="0">
                <a:solidFill>
                  <a:srgbClr val="000000"/>
                </a:solidFill>
                <a:latin typeface="Times New Roman" panose="02020603050405020304" pitchFamily="18" charset="0"/>
              </a:rPr>
              <a:t> avendone in esse la sede fisica oppure essendone collegate funzionalmente. </a:t>
            </a:r>
          </a:p>
          <a:p>
            <a:pPr marL="285750" indent="-285750">
              <a:buFont typeface="Wingdings" panose="05000000000000000000" pitchFamily="2" charset="2"/>
              <a:buChar char="Ø"/>
            </a:pPr>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b="1" dirty="0">
                <a:solidFill>
                  <a:srgbClr val="000000"/>
                </a:solidFill>
                <a:latin typeface="Times New Roman" panose="02020603050405020304" pitchFamily="18" charset="0"/>
              </a:rPr>
              <a:t>Le Aggregazioni Funzionali Territoriali. </a:t>
            </a:r>
            <a:r>
              <a:rPr lang="it-IT" dirty="0">
                <a:solidFill>
                  <a:srgbClr val="000000"/>
                </a:solidFill>
                <a:latin typeface="Times New Roman" panose="02020603050405020304" pitchFamily="18" charset="0"/>
              </a:rPr>
              <a:t>istituire forme organizzative mono-professionali (AFT) e le modalità di partecipazione dei medici alle forme organizzative multiprofessionali </a:t>
            </a:r>
          </a:p>
          <a:p>
            <a:pPr marL="285750" indent="-285750">
              <a:buFont typeface="Wingdings" panose="05000000000000000000" pitchFamily="2" charset="2"/>
              <a:buChar char="Ø"/>
            </a:pPr>
            <a:endParaRPr lang="it-IT" dirty="0"/>
          </a:p>
          <a:p>
            <a:endParaRPr lang="it-IT" dirty="0">
              <a:solidFill>
                <a:srgbClr val="000000"/>
              </a:solidFill>
              <a:latin typeface="Times New Roman" panose="02020603050405020304" pitchFamily="18" charset="0"/>
            </a:endParaRPr>
          </a:p>
          <a:p>
            <a:pPr marL="285750" indent="-285750">
              <a:buFont typeface="Wingdings" panose="05000000000000000000" pitchFamily="2" charset="2"/>
              <a:buChar char="Ø"/>
            </a:pPr>
            <a:endParaRPr lang="it-IT" sz="1800" b="0" i="0" u="none" strike="noStrike" baseline="0"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it-IT" sz="1800" b="0" i="0" u="none" strike="noStrike" baseline="0" dirty="0">
                <a:solidFill>
                  <a:srgbClr val="000000"/>
                </a:solidFill>
                <a:latin typeface="Times New Roman" panose="02020603050405020304" pitchFamily="18" charset="0"/>
              </a:rPr>
              <a:t>partecipazione attiva della comunità, il </a:t>
            </a:r>
            <a:r>
              <a:rPr lang="it-IT" sz="1800" b="1" i="0" u="none" strike="noStrike" baseline="0" dirty="0">
                <a:solidFill>
                  <a:srgbClr val="000000"/>
                </a:solidFill>
                <a:latin typeface="Times New Roman" panose="02020603050405020304" pitchFamily="18" charset="0"/>
              </a:rPr>
              <a:t>coinvolgimento di associazioni di cittadini, associazioni sportive e culturali, volontariato. </a:t>
            </a:r>
          </a:p>
          <a:p>
            <a:pPr marL="285750" indent="-285750">
              <a:buFont typeface="Wingdings" panose="05000000000000000000" pitchFamily="2" charset="2"/>
              <a:buChar char="Ø"/>
            </a:pPr>
            <a:endParaRPr lang="it-IT" sz="1800" b="1" i="0" u="none" strike="noStrike" baseline="0" dirty="0">
              <a:solidFill>
                <a:srgbClr val="000000"/>
              </a:solidFill>
              <a:latin typeface="Times New Roman" panose="02020603050405020304" pitchFamily="18" charset="0"/>
            </a:endParaRPr>
          </a:p>
          <a:p>
            <a:endParaRPr lang="it-IT" b="1" dirty="0">
              <a:solidFill>
                <a:srgbClr val="000000"/>
              </a:solidFill>
              <a:latin typeface="Times New Roman" panose="02020603050405020304" pitchFamily="18" charset="0"/>
            </a:endParaRPr>
          </a:p>
        </p:txBody>
      </p:sp>
      <p:pic>
        <p:nvPicPr>
          <p:cNvPr id="2" name="Immagine 1">
            <a:extLst>
              <a:ext uri="{FF2B5EF4-FFF2-40B4-BE49-F238E27FC236}">
                <a16:creationId xmlns:a16="http://schemas.microsoft.com/office/drawing/2014/main" id="{C5E09DC4-37EE-1FE6-0DFC-346E7D177E07}"/>
              </a:ext>
            </a:extLst>
          </p:cNvPr>
          <p:cNvPicPr>
            <a:picLocks noChangeAspect="1"/>
          </p:cNvPicPr>
          <p:nvPr/>
        </p:nvPicPr>
        <p:blipFill rotWithShape="1">
          <a:blip r:embed="rId2"/>
          <a:srcRect l="1118" t="31428" r="71541" b="24370"/>
          <a:stretch/>
        </p:blipFill>
        <p:spPr>
          <a:xfrm>
            <a:off x="9144400" y="1956055"/>
            <a:ext cx="1970202" cy="2686638"/>
          </a:xfrm>
          <a:prstGeom prst="rect">
            <a:avLst/>
          </a:prstGeom>
        </p:spPr>
      </p:pic>
      <p:pic>
        <p:nvPicPr>
          <p:cNvPr id="4" name="Immagine 3">
            <a:extLst>
              <a:ext uri="{FF2B5EF4-FFF2-40B4-BE49-F238E27FC236}">
                <a16:creationId xmlns:a16="http://schemas.microsoft.com/office/drawing/2014/main" id="{C0063DF1-EE8B-469D-2177-C62C7B041EA3}"/>
              </a:ext>
            </a:extLst>
          </p:cNvPr>
          <p:cNvPicPr>
            <a:picLocks noChangeAspect="1"/>
          </p:cNvPicPr>
          <p:nvPr/>
        </p:nvPicPr>
        <p:blipFill rotWithShape="1">
          <a:blip r:embed="rId3"/>
          <a:srcRect t="61878" r="30466" b="14640"/>
          <a:stretch/>
        </p:blipFill>
        <p:spPr>
          <a:xfrm>
            <a:off x="7645138" y="4524867"/>
            <a:ext cx="4383464" cy="1329177"/>
          </a:xfrm>
          <a:prstGeom prst="rect">
            <a:avLst/>
          </a:prstGeom>
        </p:spPr>
      </p:pic>
    </p:spTree>
    <p:extLst>
      <p:ext uri="{BB962C8B-B14F-4D97-AF65-F5344CB8AC3E}">
        <p14:creationId xmlns:p14="http://schemas.microsoft.com/office/powerpoint/2010/main" val="175870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1B16807-EF0F-0605-7325-D723CBC97F62}"/>
              </a:ext>
            </a:extLst>
          </p:cNvPr>
          <p:cNvPicPr>
            <a:picLocks noChangeAspect="1"/>
          </p:cNvPicPr>
          <p:nvPr/>
        </p:nvPicPr>
        <p:blipFill>
          <a:blip r:embed="rId2"/>
          <a:stretch>
            <a:fillRect/>
          </a:stretch>
        </p:blipFill>
        <p:spPr>
          <a:xfrm>
            <a:off x="1632857" y="998466"/>
            <a:ext cx="8776607" cy="5492142"/>
          </a:xfrm>
          <a:prstGeom prst="rect">
            <a:avLst/>
          </a:prstGeom>
        </p:spPr>
      </p:pic>
      <p:sp>
        <p:nvSpPr>
          <p:cNvPr id="4" name="CasellaDiTesto 3">
            <a:extLst>
              <a:ext uri="{FF2B5EF4-FFF2-40B4-BE49-F238E27FC236}">
                <a16:creationId xmlns:a16="http://schemas.microsoft.com/office/drawing/2014/main" id="{9D61DD37-11D0-B5C1-33A1-87CBF47A7767}"/>
              </a:ext>
            </a:extLst>
          </p:cNvPr>
          <p:cNvSpPr txBox="1"/>
          <p:nvPr/>
        </p:nvSpPr>
        <p:spPr>
          <a:xfrm>
            <a:off x="734786" y="454965"/>
            <a:ext cx="8407172" cy="461665"/>
          </a:xfrm>
          <a:prstGeom prst="rect">
            <a:avLst/>
          </a:prstGeom>
          <a:noFill/>
        </p:spPr>
        <p:txBody>
          <a:bodyPr wrap="square">
            <a:spAutoFit/>
          </a:bodyPr>
          <a:lstStyle/>
          <a:p>
            <a:r>
              <a:rPr kumimoji="0" lang="it-IT" sz="2400" b="1" i="0" u="sng" strike="noStrike" kern="1200" cap="none" spc="0" normalizeH="0" baseline="0" noProof="0" dirty="0">
                <a:ln>
                  <a:noFill/>
                </a:ln>
                <a:solidFill>
                  <a:srgbClr val="C00000"/>
                </a:solidFill>
                <a:effectLst/>
                <a:uLnTx/>
                <a:uFillTx/>
                <a:latin typeface="Aptos Display" panose="02110004020202020204"/>
                <a:ea typeface="+mj-ea"/>
                <a:cs typeface="+mj-cs"/>
              </a:rPr>
              <a:t>In Italia </a:t>
            </a:r>
            <a:endParaRPr lang="it-IT" u="sng" dirty="0"/>
          </a:p>
        </p:txBody>
      </p:sp>
    </p:spTree>
    <p:extLst>
      <p:ext uri="{BB962C8B-B14F-4D97-AF65-F5344CB8AC3E}">
        <p14:creationId xmlns:p14="http://schemas.microsoft.com/office/powerpoint/2010/main" val="3546076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9831C15-BFA7-D73C-5008-F95345C14593}"/>
              </a:ext>
            </a:extLst>
          </p:cNvPr>
          <p:cNvSpPr txBox="1"/>
          <p:nvPr/>
        </p:nvSpPr>
        <p:spPr>
          <a:xfrm>
            <a:off x="473528" y="1298120"/>
            <a:ext cx="11642271" cy="4231928"/>
          </a:xfrm>
          <a:prstGeom prst="rect">
            <a:avLst/>
          </a:prstGeom>
          <a:noFill/>
        </p:spPr>
        <p:txBody>
          <a:bodyPr wrap="square">
            <a:spAutoFit/>
          </a:bodyPr>
          <a:lstStyle/>
          <a:p>
            <a:r>
              <a:rPr lang="it-IT" sz="2000" b="1" i="0" u="sng" strike="noStrike" baseline="0" dirty="0">
                <a:solidFill>
                  <a:schemeClr val="tx2">
                    <a:lumMod val="75000"/>
                    <a:lumOff val="25000"/>
                  </a:schemeClr>
                </a:solidFill>
                <a:latin typeface="Times New Roman" panose="02020603050405020304" pitchFamily="18" charset="0"/>
              </a:rPr>
              <a:t>L’Infermiere di Famiglia e Comunità, le professioni sanitarie nel territorio e lo psicologo di base.</a:t>
            </a:r>
          </a:p>
          <a:p>
            <a:r>
              <a:rPr lang="it-IT" sz="1800" b="0" i="0" u="none" strike="noStrike" baseline="0" dirty="0">
                <a:solidFill>
                  <a:srgbClr val="000000"/>
                </a:solidFill>
                <a:latin typeface="Times New Roman" panose="02020603050405020304" pitchFamily="18" charset="0"/>
              </a:rPr>
              <a:t>costituiranno un prezioso riferimento per le COT quali opportunità di </a:t>
            </a:r>
            <a:r>
              <a:rPr lang="it-IT" sz="1800" b="1" i="0" u="none" strike="noStrike" baseline="0" dirty="0">
                <a:solidFill>
                  <a:srgbClr val="000000"/>
                </a:solidFill>
                <a:latin typeface="Times New Roman" panose="02020603050405020304" pitchFamily="18" charset="0"/>
              </a:rPr>
              <a:t>percorsi di salute integrati </a:t>
            </a:r>
            <a:r>
              <a:rPr lang="it-IT" sz="1800" b="0" i="0" u="none" strike="noStrike" baseline="0" dirty="0">
                <a:solidFill>
                  <a:srgbClr val="000000"/>
                </a:solidFill>
                <a:latin typeface="Times New Roman" panose="02020603050405020304" pitchFamily="18" charset="0"/>
              </a:rPr>
              <a:t>a disposizione della comunità. </a:t>
            </a:r>
            <a:r>
              <a:rPr lang="it-IT" sz="1100" b="1" i="0" u="none" strike="noStrike" baseline="0" dirty="0">
                <a:solidFill>
                  <a:srgbClr val="000000"/>
                </a:solidFill>
                <a:latin typeface="Times New Roman" panose="02020603050405020304" pitchFamily="18" charset="0"/>
              </a:rPr>
              <a:t> </a:t>
            </a:r>
          </a:p>
          <a:p>
            <a:endParaRPr lang="it-IT" sz="1100" b="1" dirty="0">
              <a:solidFill>
                <a:srgbClr val="000000"/>
              </a:solidFill>
              <a:latin typeface="Times New Roman" panose="02020603050405020304" pitchFamily="18" charset="0"/>
            </a:endParaRPr>
          </a:p>
          <a:p>
            <a:endParaRPr lang="it-IT" sz="1100" b="1" dirty="0">
              <a:solidFill>
                <a:srgbClr val="000000"/>
              </a:solidFill>
              <a:latin typeface="Times New Roman" panose="02020603050405020304" pitchFamily="18" charset="0"/>
            </a:endParaRPr>
          </a:p>
          <a:p>
            <a:r>
              <a:rPr lang="it-IT" sz="1800" b="1" i="0" u="sng" strike="noStrike" baseline="0" dirty="0">
                <a:solidFill>
                  <a:schemeClr val="tx2">
                    <a:lumMod val="75000"/>
                    <a:lumOff val="25000"/>
                  </a:schemeClr>
                </a:solidFill>
                <a:latin typeface="Times New Roman" panose="02020603050405020304" pitchFamily="18" charset="0"/>
              </a:rPr>
              <a:t>Il servizio di psicologia di base </a:t>
            </a:r>
            <a:r>
              <a:rPr lang="it-IT" sz="1800" b="0" i="0" u="none" strike="noStrike" baseline="0" dirty="0">
                <a:solidFill>
                  <a:srgbClr val="000000"/>
                </a:solidFill>
                <a:latin typeface="Times New Roman" panose="02020603050405020304" pitchFamily="18" charset="0"/>
              </a:rPr>
              <a:t>è realizzato da ciascuna AUSL a livello di zona distretto. Lo psicologo di base svolge l'attività di assistenza psicologica primaria e opera, come precisato, in collaborazione con gli MMG, i </a:t>
            </a:r>
            <a:r>
              <a:rPr lang="it-IT" sz="1800" b="0" i="0" u="none" strike="noStrike" baseline="0" dirty="0" err="1">
                <a:solidFill>
                  <a:srgbClr val="000000"/>
                </a:solidFill>
                <a:latin typeface="Times New Roman" panose="02020603050405020304" pitchFamily="18" charset="0"/>
              </a:rPr>
              <a:t>PLs</a:t>
            </a:r>
            <a:r>
              <a:rPr lang="it-IT" sz="1800" b="0" i="0" u="none" strike="noStrike" baseline="0" dirty="0">
                <a:solidFill>
                  <a:srgbClr val="000000"/>
                </a:solidFill>
                <a:latin typeface="Times New Roman" panose="02020603050405020304" pitchFamily="18" charset="0"/>
              </a:rPr>
              <a:t> e con gli specialisti ambulatoriali </a:t>
            </a:r>
            <a:endParaRPr lang="it-IT" sz="1100" b="1" i="0" u="none" strike="noStrike" baseline="0" dirty="0">
              <a:solidFill>
                <a:srgbClr val="000000"/>
              </a:solidFill>
              <a:latin typeface="Times New Roman" panose="02020603050405020304" pitchFamily="18" charset="0"/>
            </a:endParaRPr>
          </a:p>
          <a:p>
            <a:endParaRPr lang="it-IT" sz="1100" b="1" dirty="0">
              <a:solidFill>
                <a:srgbClr val="000000"/>
              </a:solidFill>
              <a:latin typeface="Times New Roman" panose="02020603050405020304" pitchFamily="18" charset="0"/>
            </a:endParaRPr>
          </a:p>
          <a:p>
            <a:r>
              <a:rPr lang="it-IT" sz="1800" b="1" i="0" u="sng" strike="noStrike" baseline="0" dirty="0">
                <a:solidFill>
                  <a:schemeClr val="tx2">
                    <a:lumMod val="75000"/>
                    <a:lumOff val="25000"/>
                  </a:schemeClr>
                </a:solidFill>
                <a:latin typeface="Times New Roman" panose="02020603050405020304" pitchFamily="18" charset="0"/>
              </a:rPr>
              <a:t>Le cure primarie per la cronicità - Sanità d’iniziativa. </a:t>
            </a:r>
          </a:p>
          <a:p>
            <a:r>
              <a:rPr lang="it-IT" sz="1800" b="0" i="0" u="none" strike="noStrike" baseline="0" dirty="0">
                <a:solidFill>
                  <a:srgbClr val="000000"/>
                </a:solidFill>
                <a:latin typeface="Times New Roman" panose="02020603050405020304" pitchFamily="18" charset="0"/>
              </a:rPr>
              <a:t>Secondo il modello per lo sviluppo dell’assistenza territoriale individuato dal DM 77/22, la “Sanità di Iniziativa è un modello assistenziale di </a:t>
            </a:r>
            <a:r>
              <a:rPr lang="it-IT" sz="1800" b="1" i="0" u="none" strike="noStrike" baseline="0" dirty="0">
                <a:solidFill>
                  <a:srgbClr val="000000"/>
                </a:solidFill>
                <a:latin typeface="Times New Roman" panose="02020603050405020304" pitchFamily="18" charset="0"/>
              </a:rPr>
              <a:t>prevenzione e di gestione delle malattie croniche </a:t>
            </a:r>
            <a:r>
              <a:rPr lang="it-IT" sz="1800" b="0" i="0" u="none" strike="noStrike" baseline="0" dirty="0">
                <a:solidFill>
                  <a:srgbClr val="000000"/>
                </a:solidFill>
                <a:latin typeface="Times New Roman" panose="02020603050405020304" pitchFamily="18" charset="0"/>
              </a:rPr>
              <a:t>orientato alla promozione della salute, che non aspetta l’assistito in ospedale o in altra struttura sanitaria, ma lo prende in carico in modo proattivo già nelle fasi precoci dell’insorgenza o dell’evoluzione della condizione morbosa. </a:t>
            </a:r>
          </a:p>
          <a:p>
            <a:endParaRPr lang="it-IT" dirty="0">
              <a:solidFill>
                <a:srgbClr val="000000"/>
              </a:solidFill>
              <a:latin typeface="Times New Roman" panose="02020603050405020304" pitchFamily="18" charset="0"/>
            </a:endParaRPr>
          </a:p>
          <a:p>
            <a:endParaRPr lang="it-IT" dirty="0"/>
          </a:p>
        </p:txBody>
      </p:sp>
    </p:spTree>
    <p:extLst>
      <p:ext uri="{BB962C8B-B14F-4D97-AF65-F5344CB8AC3E}">
        <p14:creationId xmlns:p14="http://schemas.microsoft.com/office/powerpoint/2010/main" val="1216839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33C6CC9-7789-1A56-7745-2F2E45DB0FC5}"/>
              </a:ext>
            </a:extLst>
          </p:cNvPr>
          <p:cNvPicPr>
            <a:picLocks noChangeAspect="1"/>
          </p:cNvPicPr>
          <p:nvPr/>
        </p:nvPicPr>
        <p:blipFill>
          <a:blip r:embed="rId2"/>
          <a:stretch>
            <a:fillRect/>
          </a:stretch>
        </p:blipFill>
        <p:spPr>
          <a:xfrm>
            <a:off x="424543" y="465365"/>
            <a:ext cx="10352314" cy="6229350"/>
          </a:xfrm>
          <a:prstGeom prst="rect">
            <a:avLst/>
          </a:prstGeom>
        </p:spPr>
      </p:pic>
    </p:spTree>
    <p:extLst>
      <p:ext uri="{BB962C8B-B14F-4D97-AF65-F5344CB8AC3E}">
        <p14:creationId xmlns:p14="http://schemas.microsoft.com/office/powerpoint/2010/main" val="985118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5E00813-7619-90C4-BC9E-073E889289F4}"/>
              </a:ext>
            </a:extLst>
          </p:cNvPr>
          <p:cNvPicPr>
            <a:picLocks noChangeAspect="1"/>
          </p:cNvPicPr>
          <p:nvPr/>
        </p:nvPicPr>
        <p:blipFill>
          <a:blip r:embed="rId2"/>
          <a:stretch>
            <a:fillRect/>
          </a:stretch>
        </p:blipFill>
        <p:spPr>
          <a:xfrm>
            <a:off x="122464" y="2530929"/>
            <a:ext cx="11715750" cy="3706733"/>
          </a:xfrm>
          <a:prstGeom prst="rect">
            <a:avLst/>
          </a:prstGeom>
        </p:spPr>
      </p:pic>
      <p:sp>
        <p:nvSpPr>
          <p:cNvPr id="4" name="CasellaDiTesto 3">
            <a:extLst>
              <a:ext uri="{FF2B5EF4-FFF2-40B4-BE49-F238E27FC236}">
                <a16:creationId xmlns:a16="http://schemas.microsoft.com/office/drawing/2014/main" id="{E3219A34-0815-378B-3CA9-AAD975903932}"/>
              </a:ext>
            </a:extLst>
          </p:cNvPr>
          <p:cNvSpPr txBox="1"/>
          <p:nvPr/>
        </p:nvSpPr>
        <p:spPr>
          <a:xfrm>
            <a:off x="677635" y="46869"/>
            <a:ext cx="1009091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mn-ea"/>
                <a:cs typeface="+mn-cs"/>
              </a:rPr>
              <a:t>Gli Ospedali di Comunità. </a:t>
            </a:r>
            <a:endParaRPr kumimoji="0" lang="it-IT" sz="1800" b="0" i="0" u="sng"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Gli Ospedali di Comunità sono attualmente declinati in Toscana come strutture di </a:t>
            </a:r>
            <a:r>
              <a:rPr kumimoji="0" lang="it-IT"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degenza post acuta della rete assistenziale territoriale</a:t>
            </a:r>
            <a:r>
              <a:rPr kumimoji="0" 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it-IT" sz="1800" b="0" i="1"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Standard di 1 struttura di circa 20 pl/50.000 abitanti;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struttura per ogni Zona-Distretto/</a:t>
            </a:r>
            <a:r>
              <a:rPr kumimoji="0" lang="it-IT"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SdS</a:t>
            </a:r>
            <a:r>
              <a:rPr kumimoji="0" 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Le strutture devono essere identificate in aree ove possano essere garantiti l’accesso ed il tasso di occupazione ottimale e 	collocate in prossimità o in collegamento con presidi dotati di diagnostica (ospedalieri o </a:t>
            </a:r>
            <a:r>
              <a:rPr kumimoji="0" lang="it-IT"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CdC</a:t>
            </a:r>
            <a:r>
              <a:rPr kumimoji="0" 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hub). </a:t>
            </a:r>
          </a:p>
        </p:txBody>
      </p:sp>
    </p:spTree>
    <p:extLst>
      <p:ext uri="{BB962C8B-B14F-4D97-AF65-F5344CB8AC3E}">
        <p14:creationId xmlns:p14="http://schemas.microsoft.com/office/powerpoint/2010/main" val="751924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BEF9C72-AD78-C687-6684-8A3876356611}"/>
              </a:ext>
            </a:extLst>
          </p:cNvPr>
          <p:cNvPicPr>
            <a:picLocks noChangeAspect="1"/>
          </p:cNvPicPr>
          <p:nvPr/>
        </p:nvPicPr>
        <p:blipFill>
          <a:blip r:embed="rId2"/>
          <a:stretch>
            <a:fillRect/>
          </a:stretch>
        </p:blipFill>
        <p:spPr>
          <a:xfrm>
            <a:off x="808264" y="454649"/>
            <a:ext cx="9424306" cy="5301172"/>
          </a:xfrm>
          <a:prstGeom prst="rect">
            <a:avLst/>
          </a:prstGeom>
        </p:spPr>
      </p:pic>
    </p:spTree>
    <p:extLst>
      <p:ext uri="{BB962C8B-B14F-4D97-AF65-F5344CB8AC3E}">
        <p14:creationId xmlns:p14="http://schemas.microsoft.com/office/powerpoint/2010/main" val="2631133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F44A666-F92B-A34F-9435-E07A3C3FD556}"/>
              </a:ext>
            </a:extLst>
          </p:cNvPr>
          <p:cNvSpPr txBox="1"/>
          <p:nvPr/>
        </p:nvSpPr>
        <p:spPr>
          <a:xfrm>
            <a:off x="783771" y="947058"/>
            <a:ext cx="8358187" cy="2477601"/>
          </a:xfrm>
          <a:prstGeom prst="rect">
            <a:avLst/>
          </a:prstGeom>
          <a:noFill/>
        </p:spPr>
        <p:txBody>
          <a:bodyPr wrap="square">
            <a:spAutoFit/>
          </a:bodyPr>
          <a:lstStyle/>
          <a:p>
            <a:endParaRPr lang="it-IT" sz="1100" dirty="0">
              <a:solidFill>
                <a:srgbClr val="000000"/>
              </a:solidFill>
              <a:latin typeface="Times New Roman" panose="02020603050405020304" pitchFamily="18" charset="0"/>
            </a:endParaRPr>
          </a:p>
          <a:p>
            <a:r>
              <a:rPr lang="it-IT" sz="1800" b="1" i="0" u="sng" strike="noStrike" baseline="0" dirty="0">
                <a:solidFill>
                  <a:schemeClr val="tx2">
                    <a:lumMod val="75000"/>
                    <a:lumOff val="25000"/>
                  </a:schemeClr>
                </a:solidFill>
                <a:latin typeface="Times New Roman" panose="02020603050405020304" pitchFamily="18" charset="0"/>
              </a:rPr>
              <a:t>La Telemedicina</a:t>
            </a:r>
            <a:r>
              <a:rPr lang="it-IT" sz="1800" b="1" i="0" u="sng" strike="noStrike" baseline="0" dirty="0">
                <a:solidFill>
                  <a:srgbClr val="000000"/>
                </a:solidFill>
                <a:latin typeface="Times New Roman" panose="02020603050405020304" pitchFamily="18" charset="0"/>
              </a:rPr>
              <a:t>.</a:t>
            </a:r>
          </a:p>
          <a:p>
            <a:endParaRPr lang="it-IT" b="1" u="sng" dirty="0">
              <a:solidFill>
                <a:srgbClr val="000000"/>
              </a:solidFill>
              <a:latin typeface="Times New Roman" panose="02020603050405020304" pitchFamily="18" charset="0"/>
            </a:endParaRPr>
          </a:p>
          <a:p>
            <a:r>
              <a:rPr lang="it-IT" sz="1800" b="1" i="0" u="none" strike="noStrike" baseline="0" dirty="0">
                <a:solidFill>
                  <a:srgbClr val="000000"/>
                </a:solidFill>
                <a:latin typeface="Times New Roman" panose="02020603050405020304" pitchFamily="18" charset="0"/>
              </a:rPr>
              <a:t> </a:t>
            </a:r>
            <a:r>
              <a:rPr lang="it-IT" sz="1800" b="0" i="0" u="none" strike="noStrike" baseline="0" dirty="0">
                <a:solidFill>
                  <a:srgbClr val="000000"/>
                </a:solidFill>
                <a:latin typeface="Times New Roman" panose="02020603050405020304" pitchFamily="18" charset="0"/>
              </a:rPr>
              <a:t>La presa in carico delle malattie croniche ha già rappresentato un ambito prioritario per l’applicazione di </a:t>
            </a:r>
            <a:r>
              <a:rPr lang="it-IT" sz="1800" b="1" i="0" u="none" strike="noStrike" baseline="0" dirty="0">
                <a:solidFill>
                  <a:srgbClr val="000000"/>
                </a:solidFill>
                <a:latin typeface="Times New Roman" panose="02020603050405020304" pitchFamily="18" charset="0"/>
              </a:rPr>
              <a:t>modelli di </a:t>
            </a:r>
            <a:r>
              <a:rPr lang="it-IT" sz="1800" b="1" i="0" u="none" strike="noStrike" baseline="0" dirty="0" err="1">
                <a:solidFill>
                  <a:srgbClr val="000000"/>
                </a:solidFill>
                <a:latin typeface="Times New Roman" panose="02020603050405020304" pitchFamily="18" charset="0"/>
              </a:rPr>
              <a:t>Televisita</a:t>
            </a:r>
            <a:r>
              <a:rPr lang="it-IT" sz="1800" b="1" i="0" u="none" strike="noStrike" baseline="0" dirty="0">
                <a:solidFill>
                  <a:srgbClr val="000000"/>
                </a:solidFill>
                <a:latin typeface="Times New Roman" panose="02020603050405020304" pitchFamily="18" charset="0"/>
              </a:rPr>
              <a:t> </a:t>
            </a:r>
            <a:r>
              <a:rPr lang="it-IT" sz="1800" b="0" i="0" u="none" strike="noStrike" baseline="0" dirty="0">
                <a:solidFill>
                  <a:srgbClr val="000000"/>
                </a:solidFill>
                <a:latin typeface="Times New Roman" panose="02020603050405020304" pitchFamily="18" charset="0"/>
              </a:rPr>
              <a:t>che nel prossimo futuro dovrà essere prevista anche per pazienti che accedono al servizio sanitario per nuovi bisogni di salute, consentendo il passaggio da una logica sperimentale a una logica strutturata di utilizzo diffuso dei servizi di telemedicina. </a:t>
            </a:r>
          </a:p>
          <a:p>
            <a:r>
              <a:rPr lang="it-IT" sz="1800" b="0" i="0" u="none" strike="noStrike" baseline="0" dirty="0">
                <a:solidFill>
                  <a:srgbClr val="000000"/>
                </a:solidFill>
                <a:latin typeface="Times New Roman" panose="02020603050405020304" pitchFamily="18" charset="0"/>
              </a:rPr>
              <a:t>Il </a:t>
            </a:r>
            <a:r>
              <a:rPr lang="it-IT" sz="1800" b="1" i="0" u="none" strike="noStrike" baseline="0" dirty="0">
                <a:solidFill>
                  <a:srgbClr val="000000"/>
                </a:solidFill>
                <a:latin typeface="Times New Roman" panose="02020603050405020304" pitchFamily="18" charset="0"/>
              </a:rPr>
              <a:t>Teleconsulto </a:t>
            </a:r>
            <a:r>
              <a:rPr lang="it-IT" sz="1800" b="0" i="0" u="none" strike="noStrike" baseline="0" dirty="0">
                <a:solidFill>
                  <a:srgbClr val="000000"/>
                </a:solidFill>
                <a:latin typeface="Times New Roman" panose="02020603050405020304" pitchFamily="18" charset="0"/>
              </a:rPr>
              <a:t>fra medici, che permette di valutar </a:t>
            </a:r>
            <a:endParaRPr lang="it-IT" dirty="0"/>
          </a:p>
        </p:txBody>
      </p:sp>
    </p:spTree>
    <p:extLst>
      <p:ext uri="{BB962C8B-B14F-4D97-AF65-F5344CB8AC3E}">
        <p14:creationId xmlns:p14="http://schemas.microsoft.com/office/powerpoint/2010/main" val="1770766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F87474F-904E-C24E-5AC0-3FAA41EAA686}"/>
              </a:ext>
            </a:extLst>
          </p:cNvPr>
          <p:cNvPicPr>
            <a:picLocks noChangeAspect="1"/>
          </p:cNvPicPr>
          <p:nvPr/>
        </p:nvPicPr>
        <p:blipFill>
          <a:blip r:embed="rId2"/>
          <a:stretch>
            <a:fillRect/>
          </a:stretch>
        </p:blipFill>
        <p:spPr>
          <a:xfrm>
            <a:off x="271498" y="601605"/>
            <a:ext cx="10121637" cy="5693421"/>
          </a:xfrm>
          <a:prstGeom prst="rect">
            <a:avLst/>
          </a:prstGeom>
        </p:spPr>
      </p:pic>
    </p:spTree>
    <p:extLst>
      <p:ext uri="{BB962C8B-B14F-4D97-AF65-F5344CB8AC3E}">
        <p14:creationId xmlns:p14="http://schemas.microsoft.com/office/powerpoint/2010/main" val="2034858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52DD94-0014-3895-93BD-2E0BCC444C2B}"/>
              </a:ext>
            </a:extLst>
          </p:cNvPr>
          <p:cNvPicPr>
            <a:picLocks noChangeAspect="1"/>
          </p:cNvPicPr>
          <p:nvPr/>
        </p:nvPicPr>
        <p:blipFill>
          <a:blip r:embed="rId2"/>
          <a:stretch>
            <a:fillRect/>
          </a:stretch>
        </p:blipFill>
        <p:spPr>
          <a:xfrm>
            <a:off x="160775" y="0"/>
            <a:ext cx="9083709" cy="6858000"/>
          </a:xfrm>
          <a:prstGeom prst="rect">
            <a:avLst/>
          </a:prstGeom>
        </p:spPr>
      </p:pic>
      <p:sp>
        <p:nvSpPr>
          <p:cNvPr id="7" name="CasellaDiTesto 6">
            <a:extLst>
              <a:ext uri="{FF2B5EF4-FFF2-40B4-BE49-F238E27FC236}">
                <a16:creationId xmlns:a16="http://schemas.microsoft.com/office/drawing/2014/main" id="{A3F0A757-51F3-CAE9-D89F-0737A5066CA2}"/>
              </a:ext>
            </a:extLst>
          </p:cNvPr>
          <p:cNvSpPr txBox="1"/>
          <p:nvPr/>
        </p:nvSpPr>
        <p:spPr>
          <a:xfrm>
            <a:off x="10148835" y="5867881"/>
            <a:ext cx="18823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3465A5"/>
                </a:solidFill>
                <a:effectLst/>
                <a:uLnTx/>
                <a:uFillTx/>
                <a:latin typeface="BahnschriftSemiBold,Bold"/>
                <a:ea typeface="+mn-ea"/>
                <a:cs typeface="+mn-cs"/>
              </a:rPr>
              <a:t>Anna Ajello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3465A5"/>
                </a:solidFill>
                <a:effectLst/>
                <a:uLnTx/>
                <a:uFillTx/>
                <a:latin typeface="BahnschriftSemiBold,Bold"/>
                <a:ea typeface="+mn-ea"/>
                <a:cs typeface="+mn-cs"/>
              </a:rPr>
              <a:t>Regione Toscana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3465A5"/>
                </a:solidFill>
                <a:effectLst/>
                <a:uLnTx/>
                <a:uFillTx/>
                <a:latin typeface="BahnschriftSemiBold,Bold"/>
                <a:ea typeface="+mn-ea"/>
                <a:cs typeface="+mn-cs"/>
              </a:rPr>
              <a:t>Settore Assistenza Sanitaria Territoriale</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Immagine 1">
            <a:extLst>
              <a:ext uri="{FF2B5EF4-FFF2-40B4-BE49-F238E27FC236}">
                <a16:creationId xmlns:a16="http://schemas.microsoft.com/office/drawing/2014/main" id="{5CCD5A1F-6D7D-DFA5-22D5-288EAAA88AE4}"/>
              </a:ext>
            </a:extLst>
          </p:cNvPr>
          <p:cNvPicPr>
            <a:picLocks noChangeAspect="1"/>
          </p:cNvPicPr>
          <p:nvPr/>
        </p:nvPicPr>
        <p:blipFill>
          <a:blip r:embed="rId3"/>
          <a:stretch>
            <a:fillRect/>
          </a:stretch>
        </p:blipFill>
        <p:spPr>
          <a:xfrm>
            <a:off x="8870622" y="1526883"/>
            <a:ext cx="3160603" cy="3804234"/>
          </a:xfrm>
          <a:prstGeom prst="rect">
            <a:avLst/>
          </a:prstGeom>
        </p:spPr>
      </p:pic>
    </p:spTree>
    <p:extLst>
      <p:ext uri="{BB962C8B-B14F-4D97-AF65-F5344CB8AC3E}">
        <p14:creationId xmlns:p14="http://schemas.microsoft.com/office/powerpoint/2010/main" val="4205041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9F0D79A-300A-83F6-F511-3C51AB5FACB5}"/>
              </a:ext>
            </a:extLst>
          </p:cNvPr>
          <p:cNvSpPr txBox="1"/>
          <p:nvPr/>
        </p:nvSpPr>
        <p:spPr>
          <a:xfrm>
            <a:off x="0" y="55021"/>
            <a:ext cx="3869356" cy="2031325"/>
          </a:xfrm>
          <a:prstGeom prst="rect">
            <a:avLst/>
          </a:prstGeom>
          <a:noFill/>
        </p:spPr>
        <p:txBody>
          <a:bodyPr wrap="square">
            <a:spAutoFit/>
          </a:bodyPr>
          <a:lstStyle/>
          <a:p>
            <a:r>
              <a:rPr lang="it-IT" sz="3600" b="1" u="sng" dirty="0">
                <a:solidFill>
                  <a:schemeClr val="tx2">
                    <a:lumMod val="75000"/>
                    <a:lumOff val="25000"/>
                  </a:schemeClr>
                </a:solidFill>
              </a:rPr>
              <a:t>Il consultorio</a:t>
            </a:r>
          </a:p>
          <a:p>
            <a:endParaRPr lang="it-IT" dirty="0"/>
          </a:p>
          <a:p>
            <a:r>
              <a:rPr lang="it-IT" sz="1800" b="1" i="0" u="none" strike="noStrike" baseline="0" dirty="0">
                <a:solidFill>
                  <a:srgbClr val="000000"/>
                </a:solidFill>
                <a:latin typeface="Times New Roman" panose="02020603050405020304" pitchFamily="18" charset="0"/>
              </a:rPr>
              <a:t>Mappatura dei consultori, qualifica e figure professionali presenti </a:t>
            </a:r>
            <a:endParaRPr lang="it-IT" sz="1800" b="0" i="0" u="none" strike="noStrike" baseline="0" dirty="0">
              <a:solidFill>
                <a:srgbClr val="000000"/>
              </a:solidFill>
              <a:latin typeface="Times New Roman" panose="02020603050405020304" pitchFamily="18" charset="0"/>
            </a:endParaRPr>
          </a:p>
          <a:p>
            <a:r>
              <a:rPr lang="it-IT" sz="1800" b="0" i="0" u="none" strike="noStrike" baseline="0" dirty="0">
                <a:solidFill>
                  <a:srgbClr val="000000"/>
                </a:solidFill>
                <a:latin typeface="Times New Roman" panose="02020603050405020304" pitchFamily="18" charset="0"/>
              </a:rPr>
              <a:t>In Toscana al 31/12/2020 sono presenti </a:t>
            </a:r>
            <a:r>
              <a:rPr lang="it-IT" sz="1800" b="1" i="0" u="sng" strike="noStrike" baseline="0" dirty="0">
                <a:solidFill>
                  <a:schemeClr val="tx2">
                    <a:lumMod val="75000"/>
                    <a:lumOff val="25000"/>
                  </a:schemeClr>
                </a:solidFill>
                <a:latin typeface="Times New Roman" panose="02020603050405020304" pitchFamily="18" charset="0"/>
              </a:rPr>
              <a:t>183 consultori familiari pubblici </a:t>
            </a:r>
            <a:r>
              <a:rPr lang="it-IT" dirty="0"/>
              <a:t>.</a:t>
            </a:r>
          </a:p>
        </p:txBody>
      </p:sp>
      <p:pic>
        <p:nvPicPr>
          <p:cNvPr id="5" name="Immagine 4">
            <a:extLst>
              <a:ext uri="{FF2B5EF4-FFF2-40B4-BE49-F238E27FC236}">
                <a16:creationId xmlns:a16="http://schemas.microsoft.com/office/drawing/2014/main" id="{8EBFF94D-69D2-0965-DF0F-C9ACE544B645}"/>
              </a:ext>
            </a:extLst>
          </p:cNvPr>
          <p:cNvPicPr>
            <a:picLocks noChangeAspect="1"/>
          </p:cNvPicPr>
          <p:nvPr/>
        </p:nvPicPr>
        <p:blipFill>
          <a:blip r:embed="rId3"/>
          <a:stretch>
            <a:fillRect/>
          </a:stretch>
        </p:blipFill>
        <p:spPr>
          <a:xfrm>
            <a:off x="5484340" y="189733"/>
            <a:ext cx="6094639" cy="5963482"/>
          </a:xfrm>
          <a:prstGeom prst="rect">
            <a:avLst/>
          </a:prstGeom>
        </p:spPr>
      </p:pic>
      <p:sp>
        <p:nvSpPr>
          <p:cNvPr id="7" name="CasellaDiTesto 6">
            <a:extLst>
              <a:ext uri="{FF2B5EF4-FFF2-40B4-BE49-F238E27FC236}">
                <a16:creationId xmlns:a16="http://schemas.microsoft.com/office/drawing/2014/main" id="{331EED56-0CE8-B866-4DD5-1216CE2C3D71}"/>
              </a:ext>
            </a:extLst>
          </p:cNvPr>
          <p:cNvSpPr txBox="1"/>
          <p:nvPr/>
        </p:nvSpPr>
        <p:spPr>
          <a:xfrm>
            <a:off x="0" y="2159158"/>
            <a:ext cx="6096000" cy="4524315"/>
          </a:xfrm>
          <a:prstGeom prst="rect">
            <a:avLst/>
          </a:prstGeom>
          <a:noFill/>
        </p:spPr>
        <p:txBody>
          <a:bodyPr wrap="square">
            <a:spAutoFit/>
          </a:bodyPr>
          <a:lstStyle/>
          <a:p>
            <a:r>
              <a:rPr lang="it-IT" b="1" dirty="0">
                <a:solidFill>
                  <a:srgbClr val="C00000"/>
                </a:solidFill>
              </a:rPr>
              <a:t>In base alla presenza delle 4 figure professionali </a:t>
            </a:r>
            <a:r>
              <a:rPr lang="it-IT" dirty="0"/>
              <a:t>un consultorio familiare (CF) può essere classificato (ginecologo, ostetrica, psicologo, assistente sociale) in:</a:t>
            </a:r>
          </a:p>
          <a:p>
            <a:endParaRPr lang="it-IT" dirty="0"/>
          </a:p>
          <a:p>
            <a:r>
              <a:rPr lang="it-IT" dirty="0"/>
              <a:t>a. </a:t>
            </a:r>
            <a:r>
              <a:rPr lang="it-IT" b="1" dirty="0"/>
              <a:t>Principale</a:t>
            </a:r>
            <a:r>
              <a:rPr lang="it-IT" dirty="0"/>
              <a:t>: è il Consultorio in cui si ha la presenza di tutte le 4 figure professionali di base</a:t>
            </a:r>
          </a:p>
          <a:p>
            <a:endParaRPr lang="it-IT" dirty="0"/>
          </a:p>
          <a:p>
            <a:r>
              <a:rPr lang="it-IT" dirty="0"/>
              <a:t>b</a:t>
            </a:r>
            <a:r>
              <a:rPr lang="it-IT" b="1" dirty="0"/>
              <a:t>. Secondario</a:t>
            </a:r>
            <a:r>
              <a:rPr lang="it-IT" dirty="0"/>
              <a:t>: è il Consultorio in cui si ha la presenza di almeno 2 figure professionali, il ginecologo o l’ostetrica + un’altra delle 4 figure professionali di base</a:t>
            </a:r>
          </a:p>
          <a:p>
            <a:endParaRPr lang="it-IT" dirty="0"/>
          </a:p>
          <a:p>
            <a:r>
              <a:rPr lang="it-IT" dirty="0"/>
              <a:t>c. </a:t>
            </a:r>
            <a:r>
              <a:rPr lang="it-IT" b="1" dirty="0"/>
              <a:t>Proiezione:</a:t>
            </a:r>
            <a:r>
              <a:rPr lang="it-IT" dirty="0"/>
              <a:t> è una sede distaccata in cui opera almeno 1 delle figure professionali di base facenti parte dell’equipe del Consultorio principale o secondario a cui la proiezione fa riferimento.</a:t>
            </a:r>
          </a:p>
          <a:p>
            <a:endParaRPr lang="it-IT" dirty="0"/>
          </a:p>
        </p:txBody>
      </p:sp>
    </p:spTree>
    <p:extLst>
      <p:ext uri="{BB962C8B-B14F-4D97-AF65-F5344CB8AC3E}">
        <p14:creationId xmlns:p14="http://schemas.microsoft.com/office/powerpoint/2010/main" val="2664609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943D60C-E0FA-7463-9F43-435F05FE7D85}"/>
              </a:ext>
            </a:extLst>
          </p:cNvPr>
          <p:cNvPicPr>
            <a:picLocks noChangeAspect="1"/>
          </p:cNvPicPr>
          <p:nvPr/>
        </p:nvPicPr>
        <p:blipFill>
          <a:blip r:embed="rId2"/>
          <a:stretch>
            <a:fillRect/>
          </a:stretch>
        </p:blipFill>
        <p:spPr>
          <a:xfrm>
            <a:off x="326571" y="0"/>
            <a:ext cx="5037365" cy="3012621"/>
          </a:xfrm>
          <a:prstGeom prst="rect">
            <a:avLst/>
          </a:prstGeom>
        </p:spPr>
      </p:pic>
      <p:pic>
        <p:nvPicPr>
          <p:cNvPr id="2" name="Immagine 1">
            <a:extLst>
              <a:ext uri="{FF2B5EF4-FFF2-40B4-BE49-F238E27FC236}">
                <a16:creationId xmlns:a16="http://schemas.microsoft.com/office/drawing/2014/main" id="{2834E638-E077-C650-A0B8-A9D22B02C69C}"/>
              </a:ext>
            </a:extLst>
          </p:cNvPr>
          <p:cNvPicPr>
            <a:picLocks noChangeAspect="1"/>
          </p:cNvPicPr>
          <p:nvPr/>
        </p:nvPicPr>
        <p:blipFill>
          <a:blip r:embed="rId3"/>
          <a:stretch>
            <a:fillRect/>
          </a:stretch>
        </p:blipFill>
        <p:spPr>
          <a:xfrm>
            <a:off x="6576992" y="4044004"/>
            <a:ext cx="5288436" cy="2783622"/>
          </a:xfrm>
          <a:prstGeom prst="rect">
            <a:avLst/>
          </a:prstGeom>
        </p:spPr>
      </p:pic>
      <p:pic>
        <p:nvPicPr>
          <p:cNvPr id="4" name="Immagine 3">
            <a:extLst>
              <a:ext uri="{FF2B5EF4-FFF2-40B4-BE49-F238E27FC236}">
                <a16:creationId xmlns:a16="http://schemas.microsoft.com/office/drawing/2014/main" id="{B2CF66CB-8C61-8E1D-15FE-D39A96B72B90}"/>
              </a:ext>
            </a:extLst>
          </p:cNvPr>
          <p:cNvPicPr>
            <a:picLocks noChangeAspect="1"/>
          </p:cNvPicPr>
          <p:nvPr/>
        </p:nvPicPr>
        <p:blipFill>
          <a:blip r:embed="rId4"/>
          <a:stretch>
            <a:fillRect/>
          </a:stretch>
        </p:blipFill>
        <p:spPr>
          <a:xfrm>
            <a:off x="0" y="3429000"/>
            <a:ext cx="5297883" cy="3450210"/>
          </a:xfrm>
          <a:prstGeom prst="rect">
            <a:avLst/>
          </a:prstGeom>
        </p:spPr>
      </p:pic>
      <p:pic>
        <p:nvPicPr>
          <p:cNvPr id="5" name="Immagine 4">
            <a:extLst>
              <a:ext uri="{FF2B5EF4-FFF2-40B4-BE49-F238E27FC236}">
                <a16:creationId xmlns:a16="http://schemas.microsoft.com/office/drawing/2014/main" id="{A31471EF-98E8-3EDA-AB31-51194C6C4243}"/>
              </a:ext>
            </a:extLst>
          </p:cNvPr>
          <p:cNvPicPr>
            <a:picLocks noChangeAspect="1"/>
          </p:cNvPicPr>
          <p:nvPr/>
        </p:nvPicPr>
        <p:blipFill>
          <a:blip r:embed="rId5"/>
          <a:stretch>
            <a:fillRect/>
          </a:stretch>
        </p:blipFill>
        <p:spPr>
          <a:xfrm>
            <a:off x="6095999" y="30374"/>
            <a:ext cx="5769429" cy="3768859"/>
          </a:xfrm>
          <a:prstGeom prst="rect">
            <a:avLst/>
          </a:prstGeom>
        </p:spPr>
      </p:pic>
    </p:spTree>
    <p:extLst>
      <p:ext uri="{BB962C8B-B14F-4D97-AF65-F5344CB8AC3E}">
        <p14:creationId xmlns:p14="http://schemas.microsoft.com/office/powerpoint/2010/main" val="1410015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121991-43C4-1DFC-5A45-2BD5529EED82}"/>
              </a:ext>
            </a:extLst>
          </p:cNvPr>
          <p:cNvPicPr>
            <a:picLocks noChangeAspect="1"/>
          </p:cNvPicPr>
          <p:nvPr/>
        </p:nvPicPr>
        <p:blipFill>
          <a:blip r:embed="rId2"/>
          <a:stretch>
            <a:fillRect/>
          </a:stretch>
        </p:blipFill>
        <p:spPr>
          <a:xfrm>
            <a:off x="0" y="0"/>
            <a:ext cx="5909912" cy="6858000"/>
          </a:xfrm>
          <a:prstGeom prst="rect">
            <a:avLst/>
          </a:prstGeom>
        </p:spPr>
      </p:pic>
      <p:pic>
        <p:nvPicPr>
          <p:cNvPr id="5" name="Immagine 4">
            <a:extLst>
              <a:ext uri="{FF2B5EF4-FFF2-40B4-BE49-F238E27FC236}">
                <a16:creationId xmlns:a16="http://schemas.microsoft.com/office/drawing/2014/main" id="{9F3CF616-56C1-8E54-1B93-449B4D4BE6CA}"/>
              </a:ext>
            </a:extLst>
          </p:cNvPr>
          <p:cNvPicPr>
            <a:picLocks noChangeAspect="1"/>
          </p:cNvPicPr>
          <p:nvPr/>
        </p:nvPicPr>
        <p:blipFill>
          <a:blip r:embed="rId3"/>
          <a:stretch>
            <a:fillRect/>
          </a:stretch>
        </p:blipFill>
        <p:spPr>
          <a:xfrm>
            <a:off x="5909912" y="0"/>
            <a:ext cx="6282087" cy="6858000"/>
          </a:xfrm>
          <a:prstGeom prst="rect">
            <a:avLst/>
          </a:prstGeom>
        </p:spPr>
      </p:pic>
    </p:spTree>
    <p:extLst>
      <p:ext uri="{BB962C8B-B14F-4D97-AF65-F5344CB8AC3E}">
        <p14:creationId xmlns:p14="http://schemas.microsoft.com/office/powerpoint/2010/main" val="272352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E1DC6BE-FBC5-6E9E-928E-693EBD6BDEA3}"/>
              </a:ext>
            </a:extLst>
          </p:cNvPr>
          <p:cNvPicPr>
            <a:picLocks noChangeAspect="1"/>
          </p:cNvPicPr>
          <p:nvPr/>
        </p:nvPicPr>
        <p:blipFill>
          <a:blip r:embed="rId2"/>
          <a:stretch>
            <a:fillRect/>
          </a:stretch>
        </p:blipFill>
        <p:spPr>
          <a:xfrm>
            <a:off x="189856" y="898070"/>
            <a:ext cx="11240143" cy="5756158"/>
          </a:xfrm>
          <a:prstGeom prst="rect">
            <a:avLst/>
          </a:prstGeom>
        </p:spPr>
      </p:pic>
    </p:spTree>
    <p:extLst>
      <p:ext uri="{BB962C8B-B14F-4D97-AF65-F5344CB8AC3E}">
        <p14:creationId xmlns:p14="http://schemas.microsoft.com/office/powerpoint/2010/main" val="3718217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120DFB1-1C0F-4F16-D779-AE828789B044}"/>
              </a:ext>
            </a:extLst>
          </p:cNvPr>
          <p:cNvPicPr>
            <a:picLocks noChangeAspect="1"/>
          </p:cNvPicPr>
          <p:nvPr/>
        </p:nvPicPr>
        <p:blipFill>
          <a:blip r:embed="rId2"/>
          <a:stretch>
            <a:fillRect/>
          </a:stretch>
        </p:blipFill>
        <p:spPr>
          <a:xfrm>
            <a:off x="0" y="0"/>
            <a:ext cx="5496025" cy="6858000"/>
          </a:xfrm>
          <a:prstGeom prst="rect">
            <a:avLst/>
          </a:prstGeom>
        </p:spPr>
      </p:pic>
      <p:pic>
        <p:nvPicPr>
          <p:cNvPr id="5" name="Immagine 4">
            <a:extLst>
              <a:ext uri="{FF2B5EF4-FFF2-40B4-BE49-F238E27FC236}">
                <a16:creationId xmlns:a16="http://schemas.microsoft.com/office/drawing/2014/main" id="{D495A599-0B47-842B-4140-39697E5522B7}"/>
              </a:ext>
            </a:extLst>
          </p:cNvPr>
          <p:cNvPicPr>
            <a:picLocks noChangeAspect="1"/>
          </p:cNvPicPr>
          <p:nvPr/>
        </p:nvPicPr>
        <p:blipFill>
          <a:blip r:embed="rId3"/>
          <a:stretch>
            <a:fillRect/>
          </a:stretch>
        </p:blipFill>
        <p:spPr>
          <a:xfrm>
            <a:off x="5563192" y="1871120"/>
            <a:ext cx="6458762" cy="4906060"/>
          </a:xfrm>
          <a:prstGeom prst="rect">
            <a:avLst/>
          </a:prstGeom>
        </p:spPr>
      </p:pic>
    </p:spTree>
    <p:extLst>
      <p:ext uri="{BB962C8B-B14F-4D97-AF65-F5344CB8AC3E}">
        <p14:creationId xmlns:p14="http://schemas.microsoft.com/office/powerpoint/2010/main" val="691610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4">
            <a:extLst>
              <a:ext uri="{FF2B5EF4-FFF2-40B4-BE49-F238E27FC236}">
                <a16:creationId xmlns:a16="http://schemas.microsoft.com/office/drawing/2014/main" id="{9E6E5A37-F794-EC01-F08A-851355034446}"/>
              </a:ext>
            </a:extLst>
          </p:cNvPr>
          <p:cNvGraphicFramePr>
            <a:graphicFrameLocks noGrp="1" noChangeAspect="1"/>
          </p:cNvGraphicFramePr>
          <p:nvPr>
            <p:ph idx="1"/>
            <p:extLst>
              <p:ext uri="{D42A27DB-BD31-4B8C-83A1-F6EECF244321}">
                <p14:modId xmlns:p14="http://schemas.microsoft.com/office/powerpoint/2010/main" val="1537545255"/>
              </p:ext>
            </p:extLst>
          </p:nvPr>
        </p:nvGraphicFramePr>
        <p:xfrm>
          <a:off x="5948312" y="1600201"/>
          <a:ext cx="6146278" cy="4003675"/>
        </p:xfrm>
        <a:graphic>
          <a:graphicData uri="http://schemas.openxmlformats.org/presentationml/2006/ole">
            <mc:AlternateContent xmlns:mc="http://schemas.openxmlformats.org/markup-compatibility/2006">
              <mc:Choice xmlns:v="urn:schemas-microsoft-com:vml" Requires="v">
                <p:oleObj name="Grafico" r:id="rId2" imgW="7486751" imgH="3362425" progId="Excel.Chart.8">
                  <p:embed/>
                </p:oleObj>
              </mc:Choice>
              <mc:Fallback>
                <p:oleObj name="Grafico" r:id="rId2" imgW="7486751" imgH="3362425" progId="Excel.Chart.8">
                  <p:embed/>
                  <p:pic>
                    <p:nvPicPr>
                      <p:cNvPr id="8194" name="Object 4">
                        <a:extLst>
                          <a:ext uri="{FF2B5EF4-FFF2-40B4-BE49-F238E27FC236}">
                            <a16:creationId xmlns:a16="http://schemas.microsoft.com/office/drawing/2014/main" id="{9E6E5A37-F794-EC01-F08A-85135503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12" y="1600201"/>
                        <a:ext cx="6146278" cy="4003675"/>
                      </a:xfrm>
                      <a:prstGeom prst="rect">
                        <a:avLst/>
                      </a:prstGeom>
                      <a:noFill/>
                      <a:ln>
                        <a:noFill/>
                      </a:ln>
                      <a:effectLst/>
                    </p:spPr>
                  </p:pic>
                </p:oleObj>
              </mc:Fallback>
            </mc:AlternateContent>
          </a:graphicData>
        </a:graphic>
      </p:graphicFrame>
      <p:sp>
        <p:nvSpPr>
          <p:cNvPr id="198663" name="Rectangle 7">
            <a:extLst>
              <a:ext uri="{FF2B5EF4-FFF2-40B4-BE49-F238E27FC236}">
                <a16:creationId xmlns:a16="http://schemas.microsoft.com/office/drawing/2014/main" id="{D1900ED9-B198-0ED0-3328-2FAE4A37C9AB}"/>
              </a:ext>
            </a:extLst>
          </p:cNvPr>
          <p:cNvSpPr>
            <a:spLocks noChangeArrowheads="1"/>
          </p:cNvSpPr>
          <p:nvPr/>
        </p:nvSpPr>
        <p:spPr bwMode="auto">
          <a:xfrm>
            <a:off x="1828800" y="304800"/>
            <a:ext cx="8534400" cy="466474"/>
          </a:xfrm>
          <a:prstGeom prst="rect">
            <a:avLst/>
          </a:prstGeom>
          <a:noFill/>
          <a:ln>
            <a:noFill/>
          </a:ln>
          <a:effectLst/>
        </p:spPr>
        <p:txBody>
          <a:bodyPr>
            <a:spAutoFit/>
          </a:bodyPr>
          <a:lstStyle/>
          <a:p>
            <a:pPr eaLnBrk="1" hangingPunct="1">
              <a:lnSpc>
                <a:spcPct val="85000"/>
              </a:lnSpc>
              <a:defRPr/>
            </a:pPr>
            <a:r>
              <a:rPr lang="it-IT" altLang="it-IT" sz="2800" b="1" dirty="0">
                <a:solidFill>
                  <a:srgbClr val="FF3399"/>
                </a:solidFill>
                <a:effectLst>
                  <a:outerShdw blurRad="38100" dist="38100" dir="2700000" algn="tl">
                    <a:srgbClr val="C0C0C0"/>
                  </a:outerShdw>
                </a:effectLst>
              </a:rPr>
              <a:t>Prestazioni consultoriali per area e cittadinanza</a:t>
            </a:r>
          </a:p>
        </p:txBody>
      </p:sp>
      <p:sp>
        <p:nvSpPr>
          <p:cNvPr id="8196" name="Text Box 8">
            <a:extLst>
              <a:ext uri="{FF2B5EF4-FFF2-40B4-BE49-F238E27FC236}">
                <a16:creationId xmlns:a16="http://schemas.microsoft.com/office/drawing/2014/main" id="{CC7D700E-46E8-914C-AD79-62D422C3040B}"/>
              </a:ext>
            </a:extLst>
          </p:cNvPr>
          <p:cNvSpPr txBox="1">
            <a:spLocks noChangeArrowheads="1"/>
          </p:cNvSpPr>
          <p:nvPr/>
        </p:nvSpPr>
        <p:spPr bwMode="auto">
          <a:xfrm>
            <a:off x="1992313" y="6613526"/>
            <a:ext cx="56880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000"/>
              <a:t>Fonte Elaborazioni ARS su flusso SPC</a:t>
            </a:r>
          </a:p>
        </p:txBody>
      </p:sp>
      <p:pic>
        <p:nvPicPr>
          <p:cNvPr id="2" name="Immagine 1">
            <a:extLst>
              <a:ext uri="{FF2B5EF4-FFF2-40B4-BE49-F238E27FC236}">
                <a16:creationId xmlns:a16="http://schemas.microsoft.com/office/drawing/2014/main" id="{691B082B-E691-58A3-B6CF-2FBC5A006F80}"/>
              </a:ext>
            </a:extLst>
          </p:cNvPr>
          <p:cNvPicPr>
            <a:picLocks noChangeAspect="1"/>
          </p:cNvPicPr>
          <p:nvPr/>
        </p:nvPicPr>
        <p:blipFill>
          <a:blip r:embed="rId4"/>
          <a:stretch>
            <a:fillRect/>
          </a:stretch>
        </p:blipFill>
        <p:spPr>
          <a:xfrm>
            <a:off x="244929" y="1715875"/>
            <a:ext cx="4776107" cy="413791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9A31453-FF87-7BEC-5441-90C09A9EA599}"/>
              </a:ext>
            </a:extLst>
          </p:cNvPr>
          <p:cNvPicPr>
            <a:picLocks noChangeAspect="1"/>
          </p:cNvPicPr>
          <p:nvPr/>
        </p:nvPicPr>
        <p:blipFill>
          <a:blip r:embed="rId2"/>
          <a:stretch>
            <a:fillRect/>
          </a:stretch>
        </p:blipFill>
        <p:spPr>
          <a:xfrm>
            <a:off x="813916" y="1714351"/>
            <a:ext cx="4069583" cy="4759928"/>
          </a:xfrm>
          <a:prstGeom prst="rect">
            <a:avLst/>
          </a:prstGeom>
        </p:spPr>
      </p:pic>
      <p:pic>
        <p:nvPicPr>
          <p:cNvPr id="3" name="Immagine 2">
            <a:extLst>
              <a:ext uri="{FF2B5EF4-FFF2-40B4-BE49-F238E27FC236}">
                <a16:creationId xmlns:a16="http://schemas.microsoft.com/office/drawing/2014/main" id="{524CB399-C3EA-3455-C71D-5E9986FC9834}"/>
              </a:ext>
            </a:extLst>
          </p:cNvPr>
          <p:cNvPicPr>
            <a:picLocks noChangeAspect="1"/>
          </p:cNvPicPr>
          <p:nvPr/>
        </p:nvPicPr>
        <p:blipFill>
          <a:blip r:embed="rId3"/>
          <a:stretch>
            <a:fillRect/>
          </a:stretch>
        </p:blipFill>
        <p:spPr>
          <a:xfrm>
            <a:off x="6217920" y="1712827"/>
            <a:ext cx="5040630" cy="4524687"/>
          </a:xfrm>
          <a:prstGeom prst="rect">
            <a:avLst/>
          </a:prstGeom>
        </p:spPr>
      </p:pic>
    </p:spTree>
    <p:extLst>
      <p:ext uri="{BB962C8B-B14F-4D97-AF65-F5344CB8AC3E}">
        <p14:creationId xmlns:p14="http://schemas.microsoft.com/office/powerpoint/2010/main" val="2397989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61F38DE-053B-3F4B-3C45-7FADEEB83DE8}"/>
              </a:ext>
            </a:extLst>
          </p:cNvPr>
          <p:cNvPicPr>
            <a:picLocks noChangeAspect="1"/>
          </p:cNvPicPr>
          <p:nvPr/>
        </p:nvPicPr>
        <p:blipFill>
          <a:blip r:embed="rId2"/>
          <a:stretch>
            <a:fillRect/>
          </a:stretch>
        </p:blipFill>
        <p:spPr>
          <a:xfrm>
            <a:off x="575035" y="323457"/>
            <a:ext cx="10954994" cy="6162184"/>
          </a:xfrm>
          <a:prstGeom prst="rect">
            <a:avLst/>
          </a:prstGeom>
        </p:spPr>
      </p:pic>
    </p:spTree>
    <p:extLst>
      <p:ext uri="{BB962C8B-B14F-4D97-AF65-F5344CB8AC3E}">
        <p14:creationId xmlns:p14="http://schemas.microsoft.com/office/powerpoint/2010/main" val="2831440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24CE180-AA89-E033-86E7-136F4ED7A81B}"/>
              </a:ext>
            </a:extLst>
          </p:cNvPr>
          <p:cNvPicPr>
            <a:picLocks noChangeAspect="1"/>
          </p:cNvPicPr>
          <p:nvPr/>
        </p:nvPicPr>
        <p:blipFill>
          <a:blip r:embed="rId2"/>
          <a:stretch>
            <a:fillRect/>
          </a:stretch>
        </p:blipFill>
        <p:spPr>
          <a:xfrm>
            <a:off x="163197" y="440871"/>
            <a:ext cx="10336073" cy="6115050"/>
          </a:xfrm>
          <a:prstGeom prst="rect">
            <a:avLst/>
          </a:prstGeom>
        </p:spPr>
      </p:pic>
    </p:spTree>
    <p:extLst>
      <p:ext uri="{BB962C8B-B14F-4D97-AF65-F5344CB8AC3E}">
        <p14:creationId xmlns:p14="http://schemas.microsoft.com/office/powerpoint/2010/main" val="540419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EC38D9-763A-9A71-1706-BD76E69CBA86}"/>
              </a:ext>
            </a:extLst>
          </p:cNvPr>
          <p:cNvPicPr>
            <a:picLocks noChangeAspect="1"/>
          </p:cNvPicPr>
          <p:nvPr/>
        </p:nvPicPr>
        <p:blipFill>
          <a:blip r:embed="rId2"/>
          <a:stretch>
            <a:fillRect/>
          </a:stretch>
        </p:blipFill>
        <p:spPr>
          <a:xfrm>
            <a:off x="212271" y="617934"/>
            <a:ext cx="10309678" cy="5799194"/>
          </a:xfrm>
          <a:prstGeom prst="rect">
            <a:avLst/>
          </a:prstGeom>
        </p:spPr>
      </p:pic>
    </p:spTree>
    <p:extLst>
      <p:ext uri="{BB962C8B-B14F-4D97-AF65-F5344CB8AC3E}">
        <p14:creationId xmlns:p14="http://schemas.microsoft.com/office/powerpoint/2010/main" val="2105988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B932365-C731-1ABB-7A1E-33D757E29463}"/>
              </a:ext>
            </a:extLst>
          </p:cNvPr>
          <p:cNvPicPr>
            <a:picLocks noChangeAspect="1"/>
          </p:cNvPicPr>
          <p:nvPr/>
        </p:nvPicPr>
        <p:blipFill>
          <a:blip r:embed="rId2"/>
          <a:stretch>
            <a:fillRect/>
          </a:stretch>
        </p:blipFill>
        <p:spPr>
          <a:xfrm>
            <a:off x="359229" y="391886"/>
            <a:ext cx="8785035" cy="5731327"/>
          </a:xfrm>
          <a:prstGeom prst="rect">
            <a:avLst/>
          </a:prstGeom>
        </p:spPr>
      </p:pic>
    </p:spTree>
    <p:extLst>
      <p:ext uri="{BB962C8B-B14F-4D97-AF65-F5344CB8AC3E}">
        <p14:creationId xmlns:p14="http://schemas.microsoft.com/office/powerpoint/2010/main" val="2527763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729E99C-3ECE-75B8-E162-32932AC8A164}"/>
              </a:ext>
            </a:extLst>
          </p:cNvPr>
          <p:cNvPicPr>
            <a:picLocks noChangeAspect="1"/>
          </p:cNvPicPr>
          <p:nvPr/>
        </p:nvPicPr>
        <p:blipFill>
          <a:blip r:embed="rId2"/>
          <a:stretch>
            <a:fillRect/>
          </a:stretch>
        </p:blipFill>
        <p:spPr>
          <a:xfrm>
            <a:off x="664143" y="373580"/>
            <a:ext cx="10265114" cy="5774127"/>
          </a:xfrm>
          <a:prstGeom prst="rect">
            <a:avLst/>
          </a:prstGeom>
        </p:spPr>
      </p:pic>
    </p:spTree>
    <p:extLst>
      <p:ext uri="{BB962C8B-B14F-4D97-AF65-F5344CB8AC3E}">
        <p14:creationId xmlns:p14="http://schemas.microsoft.com/office/powerpoint/2010/main" val="213692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9A36184-E281-7CFA-100D-9B8E39269BA9}"/>
              </a:ext>
            </a:extLst>
          </p:cNvPr>
          <p:cNvPicPr>
            <a:picLocks noChangeAspect="1"/>
          </p:cNvPicPr>
          <p:nvPr/>
        </p:nvPicPr>
        <p:blipFill>
          <a:blip r:embed="rId2"/>
          <a:stretch>
            <a:fillRect/>
          </a:stretch>
        </p:blipFill>
        <p:spPr>
          <a:xfrm>
            <a:off x="1232807" y="693453"/>
            <a:ext cx="9507764" cy="5348118"/>
          </a:xfrm>
          <a:prstGeom prst="rect">
            <a:avLst/>
          </a:prstGeom>
        </p:spPr>
      </p:pic>
    </p:spTree>
    <p:extLst>
      <p:ext uri="{BB962C8B-B14F-4D97-AF65-F5344CB8AC3E}">
        <p14:creationId xmlns:p14="http://schemas.microsoft.com/office/powerpoint/2010/main" val="297340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7A79A07-498F-0901-C37D-2C136772A2C8}"/>
              </a:ext>
            </a:extLst>
          </p:cNvPr>
          <p:cNvPicPr>
            <a:picLocks noChangeAspect="1"/>
          </p:cNvPicPr>
          <p:nvPr/>
        </p:nvPicPr>
        <p:blipFill>
          <a:blip r:embed="rId2"/>
          <a:stretch>
            <a:fillRect/>
          </a:stretch>
        </p:blipFill>
        <p:spPr>
          <a:xfrm>
            <a:off x="1551214" y="653143"/>
            <a:ext cx="8752115" cy="5298621"/>
          </a:xfrm>
          <a:prstGeom prst="rect">
            <a:avLst/>
          </a:prstGeom>
        </p:spPr>
      </p:pic>
    </p:spTree>
    <p:extLst>
      <p:ext uri="{BB962C8B-B14F-4D97-AF65-F5344CB8AC3E}">
        <p14:creationId xmlns:p14="http://schemas.microsoft.com/office/powerpoint/2010/main" val="1026066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C22966F-1DD9-16DD-7C56-8C816BD5CEA2}"/>
              </a:ext>
            </a:extLst>
          </p:cNvPr>
          <p:cNvPicPr>
            <a:picLocks noChangeAspect="1"/>
          </p:cNvPicPr>
          <p:nvPr/>
        </p:nvPicPr>
        <p:blipFill>
          <a:blip r:embed="rId2"/>
          <a:stretch>
            <a:fillRect/>
          </a:stretch>
        </p:blipFill>
        <p:spPr>
          <a:xfrm>
            <a:off x="1085850" y="604157"/>
            <a:ext cx="9495064" cy="5592536"/>
          </a:xfrm>
          <a:prstGeom prst="rect">
            <a:avLst/>
          </a:prstGeom>
        </p:spPr>
      </p:pic>
    </p:spTree>
    <p:extLst>
      <p:ext uri="{BB962C8B-B14F-4D97-AF65-F5344CB8AC3E}">
        <p14:creationId xmlns:p14="http://schemas.microsoft.com/office/powerpoint/2010/main" val="80708034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2377</Words>
  <Application>Microsoft Office PowerPoint</Application>
  <PresentationFormat>Widescreen</PresentationFormat>
  <Paragraphs>194</Paragraphs>
  <Slides>45</Slides>
  <Notes>4</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45</vt:i4>
      </vt:variant>
    </vt:vector>
  </HeadingPairs>
  <TitlesOfParts>
    <vt:vector size="57" baseType="lpstr">
      <vt:lpstr>Aptos</vt:lpstr>
      <vt:lpstr>Aptos Display</vt:lpstr>
      <vt:lpstr>Arial</vt:lpstr>
      <vt:lpstr>BahnschriftSemiBold,Bold</vt:lpstr>
      <vt:lpstr>Calibri</vt:lpstr>
      <vt:lpstr>Google Sans</vt:lpstr>
      <vt:lpstr>MalgunGothic</vt:lpstr>
      <vt:lpstr>MalgunGothicBold</vt:lpstr>
      <vt:lpstr>Times New Roman</vt:lpstr>
      <vt:lpstr>Wingdings</vt:lpstr>
      <vt:lpstr>Tema di Office</vt:lpstr>
      <vt:lpstr>Grafico</vt:lpstr>
      <vt:lpstr>         Salute  e Medicina di genere quali prospettive nella nuova riforma  della  Salute e medicina territoriale 18 Giugno 2024                                                                                                                  Francesca Torricelli                                                                                                                   Componente CPO Regione Toscana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“Modello Toscano”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Francesca Torricelli</dc:creator>
  <cp:lastModifiedBy>Francesca Torricelli</cp:lastModifiedBy>
  <cp:revision>17</cp:revision>
  <dcterms:created xsi:type="dcterms:W3CDTF">2024-06-09T16:41:42Z</dcterms:created>
  <dcterms:modified xsi:type="dcterms:W3CDTF">2024-06-18T15:31:37Z</dcterms:modified>
</cp:coreProperties>
</file>