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25.xml" ContentType="application/vnd.openxmlformats-officedocument.presentationml.notesSlide+xml"/>
  <Override PartName="/ppt/notesSlides/_rels/notesSlide25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media/image57.png" ContentType="image/png"/>
  <Override PartName="/ppt/media/image1.png" ContentType="image/png"/>
  <Override PartName="/ppt/media/image2.wmf" ContentType="image/x-wmf"/>
  <Override PartName="/ppt/media/image3.png" ContentType="image/png"/>
  <Override PartName="/ppt/media/image4.wmf" ContentType="image/x-wmf"/>
  <Override PartName="/ppt/media/image5.wmf" ContentType="image/x-wmf"/>
  <Override PartName="/ppt/media/image71.wmf" ContentType="image/x-wmf"/>
  <Override PartName="/ppt/media/image7.png" ContentType="image/png"/>
  <Override PartName="/ppt/media/image18.wmf" ContentType="image/x-wmf"/>
  <Override PartName="/ppt/media/image6.wmf" ContentType="image/x-wmf"/>
  <Override PartName="/ppt/media/image8.png" ContentType="image/png"/>
  <Override PartName="/ppt/media/image19.wmf" ContentType="image/x-wmf"/>
  <Override PartName="/ppt/media/image9.png" ContentType="image/png"/>
  <Override PartName="/ppt/media/image30.wmf" ContentType="image/x-wmf"/>
  <Override PartName="/ppt/media/image10.png" ContentType="image/png"/>
  <Override PartName="/ppt/media/image22.wmf" ContentType="image/x-wmf"/>
  <Override PartName="/ppt/media/image11.png" ContentType="image/png"/>
  <Override PartName="/ppt/media/image23.wmf" ContentType="image/x-wmf"/>
  <Override PartName="/ppt/media/image12.png" ContentType="image/png"/>
  <Override PartName="/ppt/media/image13.png" ContentType="image/png"/>
  <Override PartName="/ppt/media/image25.wmf" ContentType="image/x-wmf"/>
  <Override PartName="/ppt/media/image14.png" ContentType="image/png"/>
  <Override PartName="/ppt/media/image26.wmf" ContentType="image/x-wmf"/>
  <Override PartName="/ppt/media/image15.png" ContentType="image/png"/>
  <Override PartName="/ppt/media/image27.wmf" ContentType="image/x-wmf"/>
  <Override PartName="/ppt/media/image16.png" ContentType="image/png"/>
  <Override PartName="/ppt/media/image28.wmf" ContentType="image/x-wmf"/>
  <Override PartName="/ppt/media/image17.wmf" ContentType="image/x-wmf"/>
  <Override PartName="/ppt/media/image20.png" ContentType="image/png"/>
  <Override PartName="/ppt/media/image32.wmf" ContentType="image/x-wmf"/>
  <Override PartName="/ppt/media/image21.wmf" ContentType="image/x-wmf"/>
  <Override PartName="/ppt/media/image24.jpeg" ContentType="image/jpeg"/>
  <Override PartName="/ppt/media/image29.wmf" ContentType="image/x-wmf"/>
  <Override PartName="/ppt/media/image31.wmf" ContentType="image/x-wmf"/>
  <Override PartName="/ppt/media/image33.png" ContentType="image/png"/>
  <Override PartName="/ppt/media/image45.wmf" ContentType="image/x-wmf"/>
  <Override PartName="/ppt/media/image34.png" ContentType="image/png"/>
  <Override PartName="/ppt/media/image46.wmf" ContentType="image/x-wmf"/>
  <Override PartName="/ppt/media/image35.png" ContentType="image/png"/>
  <Override PartName="/ppt/media/image47.wmf" ContentType="image/x-wmf"/>
  <Override PartName="/ppt/media/image36.wmf" ContentType="image/x-wmf"/>
  <Override PartName="/ppt/media/image37.wmf" ContentType="image/x-wmf"/>
  <Override PartName="/ppt/media/image38.wmf" ContentType="image/x-wmf"/>
  <Override PartName="/ppt/media/image39.wmf" ContentType="image/x-wmf"/>
  <Override PartName="/ppt/media/image40.wmf" ContentType="image/x-wmf"/>
  <Override PartName="/ppt/media/image41.jpeg" ContentType="image/jpeg"/>
  <Override PartName="/ppt/media/image42.wmf" ContentType="image/x-wmf"/>
  <Override PartName="/ppt/media/image43.wmf" ContentType="image/x-wmf"/>
  <Override PartName="/ppt/media/image44.wmf" ContentType="image/x-wmf"/>
  <Override PartName="/ppt/media/image48.wmf" ContentType="image/x-wmf"/>
  <Override PartName="/ppt/media/image49.wmf" ContentType="image/x-wmf"/>
  <Override PartName="/ppt/media/image50.wmf" ContentType="image/x-wmf"/>
  <Override PartName="/ppt/media/image53.jpeg" ContentType="image/jpeg"/>
  <Override PartName="/ppt/media/image51.wmf" ContentType="image/x-wmf"/>
  <Override PartName="/ppt/media/image52.wmf" ContentType="image/x-wmf"/>
  <Override PartName="/ppt/media/image66.wmf" ContentType="image/x-wmf"/>
  <Override PartName="/ppt/media/image54.png" ContentType="image/png"/>
  <Override PartName="/ppt/media/image55.png" ContentType="image/png"/>
  <Override PartName="/ppt/media/image56.jpeg" ContentType="image/jpeg"/>
  <Override PartName="/ppt/media/image58.png" ContentType="image/png"/>
  <Override PartName="/ppt/media/image59.wmf" ContentType="image/x-wmf"/>
  <Override PartName="/ppt/media/image60.wmf" ContentType="image/x-wmf"/>
  <Override PartName="/ppt/media/image61.wmf" ContentType="image/x-wmf"/>
  <Override PartName="/ppt/media/image62.wmf" ContentType="image/x-wmf"/>
  <Override PartName="/ppt/media/image63.wmf" ContentType="image/x-wmf"/>
  <Override PartName="/ppt/media/image64.wmf" ContentType="image/x-wmf"/>
  <Override PartName="/ppt/media/image65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0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2192000" cy="6858000"/>
  <p:notesSz cx="6797675" cy="9926638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entury Gothic"/>
              </a:rPr>
              <a:t>Fai clic per spostare la diapositiva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000" spc="-1" strike="noStrike">
                <a:latin typeface="Arial"/>
              </a:rPr>
              <a:t>Fai clic per modificare il formato delle note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1400" spc="-1" strike="noStrike">
                <a:latin typeface="Times New Roman"/>
              </a:rPr>
              <a:t>&lt;intestazione&gt;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it-IT" sz="1400" spc="-1" strike="noStrike">
                <a:latin typeface="Times New Roman"/>
              </a:rPr>
              <a:t>&lt;data/ora&gt;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1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it-IT" sz="1400" spc="-1" strike="noStrike">
                <a:latin typeface="Times New Roman"/>
              </a:rPr>
              <a:t>&lt;piè di pagina&gt;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1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1B927B5A-679F-4C9F-8285-0D930658C57F}" type="slidenum">
              <a:rPr b="0" lang="it-IT" sz="1400" spc="-1" strike="noStrike">
                <a:latin typeface="Times New Roman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sldNum"/>
          </p:nvPr>
        </p:nvSpPr>
        <p:spPr>
          <a:xfrm>
            <a:off x="3849840" y="9429840"/>
            <a:ext cx="2945880" cy="496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3B6DBB4-05BF-479E-AEAF-FCE58EDCA0D0}" type="slidenum">
              <a:rPr b="0" lang="it-IT" sz="1200" spc="-1" strike="noStrike">
                <a:latin typeface="Times New Roman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538" name="Segnaposto numero diapositiva 7"/>
          <p:cNvSpPr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3160"/>
                <a:tab algn="l" pos="6397560"/>
                <a:tab algn="l" pos="7313760"/>
                <a:tab algn="l" pos="8228160"/>
                <a:tab algn="l" pos="9142560"/>
                <a:tab algn="l" pos="10056960"/>
              </a:tabLst>
            </a:pPr>
            <a:fld id="{8B3DF582-920F-4E9B-8E4D-1B4648306064}" type="slidenum">
              <a:rPr b="0" lang="it-IT" sz="1200" spc="-1" strike="noStrike">
                <a:solidFill>
                  <a:srgbClr val="000000"/>
                </a:solidFill>
                <a:latin typeface="Arial"/>
                <a:ea typeface="Arial Unicode MS"/>
              </a:rPr>
              <a:t>&lt;numero&gt;</a:t>
            </a:fld>
            <a:endParaRPr b="0" lang="it-IT" sz="1200" spc="-1" strike="noStrike"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sldImg"/>
          </p:nvPr>
        </p:nvSpPr>
        <p:spPr>
          <a:xfrm>
            <a:off x="92160" y="744480"/>
            <a:ext cx="6617880" cy="3723840"/>
          </a:xfrm>
          <a:prstGeom prst="rect">
            <a:avLst/>
          </a:prstGeom>
          <a:ln w="0">
            <a:noFill/>
          </a:ln>
        </p:spPr>
      </p:sp>
      <p:sp>
        <p:nvSpPr>
          <p:cNvPr id="540" name="PlaceHolder 3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it-IT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0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0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0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22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1" name="Freeform 11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Freeform 12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Freeform 13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Freeform 14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Freeform 15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Freeform 16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Freeform 17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Freeform 18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Freeform 19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Freeform 20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Freeform 21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" name="Freeform 22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" name="Group 9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14" name="Freeform 27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Freeform 28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Freeform 29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Freeform 30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Freeform 31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Freeform 32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Freeform 33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" name="Freeform 34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" name="Freeform 35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" name="Freeform 36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" name="Freeform 37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" name="Freeform 38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" name="Rectangle 6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</a:pPr>
            <a:r>
              <a:rPr b="0" lang="it-IT" sz="3600" spc="-1" strike="noStrike">
                <a:solidFill>
                  <a:srgbClr val="262626"/>
                </a:solidFill>
                <a:latin typeface="Century Gothic"/>
              </a:rPr>
              <a:t>Fare clic per modificare lo stile del titolo dello schema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it-IT" sz="1800" spc="-1" strike="noStrike">
                <a:solidFill>
                  <a:srgbClr val="404040"/>
                </a:solidFill>
                <a:latin typeface="Century Gothic"/>
              </a:rPr>
              <a:t>Modifica gli stili del testo dello schema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it-IT" sz="1600" spc="-1" strike="noStrike">
                <a:solidFill>
                  <a:srgbClr val="404040"/>
                </a:solidFill>
                <a:latin typeface="Century Gothic"/>
              </a:rPr>
              <a:t>Secondo livello</a:t>
            </a:r>
            <a:endParaRPr b="0" lang="en-US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it-IT" sz="1400" spc="-1" strike="noStrike">
                <a:solidFill>
                  <a:srgbClr val="404040"/>
                </a:solidFill>
                <a:latin typeface="Century Gothic"/>
              </a:rPr>
              <a:t>Terzo livello</a:t>
            </a:r>
            <a:endParaRPr b="0" lang="en-US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it-IT" sz="1200" spc="-1" strike="noStrike">
                <a:solidFill>
                  <a:srgbClr val="404040"/>
                </a:solidFill>
                <a:latin typeface="Century Gothic"/>
              </a:rPr>
              <a:t>Quarto livello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it-IT" sz="1200" spc="-1" strike="noStrike">
                <a:solidFill>
                  <a:srgbClr val="404040"/>
                </a:solidFill>
                <a:latin typeface="Century Gothic"/>
              </a:rPr>
              <a:t>Quinto livello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165452D-ADC8-4701-B57B-698D58D84261}" type="datetime">
              <a:rPr b="0" lang="en-US" sz="900" spc="-1" strike="noStrike">
                <a:solidFill>
                  <a:srgbClr val="8b8b8b"/>
                </a:solidFill>
                <a:latin typeface="Century Gothic"/>
              </a:rPr>
              <a:t>5/23/24</a:t>
            </a:fld>
            <a:endParaRPr b="0" lang="it-IT" sz="900" spc="-1" strike="noStrike"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31" name="Freeform 11"/>
          <p:cNvSpPr/>
          <p:nvPr/>
        </p:nvSpPr>
        <p:spPr>
          <a:xfrm flipV="1">
            <a:off x="-3960" y="713880"/>
            <a:ext cx="1588320" cy="50688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" name="PlaceHolder 5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CFB968A-2B80-4B03-9A73-ED1411EBA06A}" type="slidenum">
              <a:rPr b="0" lang="en-US" sz="2000" spc="-1" strike="noStrike">
                <a:solidFill>
                  <a:srgbClr val="feffff"/>
                </a:solidFill>
                <a:latin typeface="Century Gothic"/>
              </a:rPr>
              <a:t>&lt;numero&gt;</a:t>
            </a:fld>
            <a:endParaRPr b="0" lang="it-IT" sz="2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22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70" name="Freeform 11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Freeform 12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Freeform 13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Freeform 14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Freeform 15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Freeform 16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Freeform 17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Freeform 18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Freeform 19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Freeform 20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Freeform 21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Freeform 22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2" name="Group 9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83" name="Freeform 27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Freeform 28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Freeform 29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Freeform 30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Freeform 31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Freeform 32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Freeform 33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Freeform 34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Freeform 35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Freeform 36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Freeform 37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" name="Freeform 38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5" name="Rectangle 6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6" name="PlaceHolder 1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501FA8C-6522-4736-A76B-ADF2189803EC}" type="datetime">
              <a:rPr b="0" lang="en-US" sz="900" spc="-1" strike="noStrike">
                <a:solidFill>
                  <a:srgbClr val="8b8b8b"/>
                </a:solidFill>
                <a:latin typeface="Century Gothic"/>
              </a:rPr>
              <a:t>5/23/24</a:t>
            </a:fld>
            <a:endParaRPr b="0" lang="it-IT" sz="900" spc="-1" strike="noStrike">
              <a:latin typeface="Times New Roman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98" name="Freeform 11"/>
          <p:cNvSpPr/>
          <p:nvPr/>
        </p:nvSpPr>
        <p:spPr>
          <a:xfrm flipV="1">
            <a:off x="-3960" y="713880"/>
            <a:ext cx="1588320" cy="50688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PlaceHolder 3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946B9B8-14DE-4003-B6BA-83CEB1501F0A}" type="slidenum">
              <a:rPr b="0" lang="en-US" sz="2000" spc="-1" strike="noStrike">
                <a:solidFill>
                  <a:srgbClr val="feffff"/>
                </a:solidFill>
                <a:latin typeface="Century Gothic"/>
              </a:rPr>
              <a:t>&lt;numero&gt;</a:t>
            </a:fld>
            <a:endParaRPr b="0" lang="it-IT" sz="2000" spc="-1" strike="noStrike">
              <a:latin typeface="Times New Roman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entury Gothic"/>
              </a:rPr>
              <a:t>Fai clic per modificare il formato del testo del titolo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Fai clic per modificare il formato del testo della struttura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entury Gothic"/>
              </a:rPr>
              <a:t>Secondo livello struttura</a:t>
            </a:r>
            <a:endParaRPr b="0" lang="en-US" sz="1400" spc="-1" strike="noStrike">
              <a:solidFill>
                <a:srgbClr val="40404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Terzo livello struttura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Quarto livello struttura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Quinto livello struttura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Sesto livello struttura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Settimo livello struttura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22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139" name="Freeform 11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Freeform 12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" name="Freeform 13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" name="Freeform 14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" name="Freeform 15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" name="Freeform 16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" name="Freeform 17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" name="Freeform 18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Freeform 19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Freeform 20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Freeform 21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Freeform 22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51" name="Group 9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152" name="Freeform 27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Freeform 28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Freeform 29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Freeform 30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Freeform 31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" name="Freeform 32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Freeform 33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Freeform 34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" name="Freeform 35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" name="Freeform 36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" name="Freeform 37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" name="Freeform 38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64" name="Rectangle 6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2589120" y="2514600"/>
            <a:ext cx="8915040" cy="2262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it-IT" sz="5400" spc="-1" strike="noStrike">
                <a:solidFill>
                  <a:srgbClr val="262626"/>
                </a:solidFill>
                <a:latin typeface="Century Gothic"/>
              </a:rPr>
              <a:t>Fare clic per modificare lo stile del titolo dello schema</a:t>
            </a:r>
            <a:endParaRPr b="0" lang="en-US" sz="5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8837442-642A-4687-84F4-5763690608CC}" type="datetime">
              <a:rPr b="0" lang="en-US" sz="900" spc="-1" strike="noStrike">
                <a:solidFill>
                  <a:srgbClr val="8b8b8b"/>
                </a:solidFill>
                <a:latin typeface="Century Gothic"/>
              </a:rPr>
              <a:t>5/23/24</a:t>
            </a:fld>
            <a:endParaRPr b="0" lang="it-IT" sz="900" spc="-1" strike="noStrike">
              <a:latin typeface="Times New Roman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168" name="Freeform 6"/>
          <p:cNvSpPr/>
          <p:nvPr/>
        </p:nvSpPr>
        <p:spPr>
          <a:xfrm>
            <a:off x="0" y="4323960"/>
            <a:ext cx="1744200" cy="778320"/>
          </a:xfrm>
          <a:custGeom>
            <a:avLst/>
            <a:gdLst/>
            <a:ahLst/>
            <a:rect l="l" t="t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PlaceHolder 4"/>
          <p:cNvSpPr>
            <a:spLocks noGrp="1"/>
          </p:cNvSpPr>
          <p:nvPr>
            <p:ph type="sldNum"/>
          </p:nvPr>
        </p:nvSpPr>
        <p:spPr>
          <a:xfrm>
            <a:off x="531720" y="4529520"/>
            <a:ext cx="7794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266A297-5C1A-41C3-90D9-845867A90B1B}" type="slidenum">
              <a:rPr b="0" lang="en-US" sz="2000" spc="-1" strike="noStrike">
                <a:solidFill>
                  <a:srgbClr val="feffff"/>
                </a:solidFill>
                <a:latin typeface="Century Gothic"/>
              </a:rPr>
              <a:t>&lt;numero&gt;</a:t>
            </a:fld>
            <a:endParaRPr b="0" lang="it-IT" sz="2000" spc="-1" strike="noStrike">
              <a:latin typeface="Times New Roman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Fai clic per modificare il formato del testo della struttura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entury Gothic"/>
              </a:rPr>
              <a:t>Secondo livello struttura</a:t>
            </a:r>
            <a:endParaRPr b="0" lang="en-US" sz="1400" spc="-1" strike="noStrike">
              <a:solidFill>
                <a:srgbClr val="40404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Terzo livello struttura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Quarto livello struttura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Quinto livello struttura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Sesto livello struttura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Settimo livello struttura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22"/>
          <p:cNvGrpSpPr/>
          <p:nvPr/>
        </p:nvGrpSpPr>
        <p:grpSpPr>
          <a:xfrm>
            <a:off x="0" y="228600"/>
            <a:ext cx="2848320" cy="6635520"/>
            <a:chOff x="0" y="228600"/>
            <a:chExt cx="2848320" cy="6635520"/>
          </a:xfrm>
        </p:grpSpPr>
        <p:sp>
          <p:nvSpPr>
            <p:cNvPr id="244" name="Freeform 11"/>
            <p:cNvSpPr/>
            <p:nvPr/>
          </p:nvSpPr>
          <p:spPr>
            <a:xfrm>
              <a:off x="0" y="2575080"/>
              <a:ext cx="97560" cy="62280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Freeform 12"/>
            <p:cNvSpPr/>
            <p:nvPr/>
          </p:nvSpPr>
          <p:spPr>
            <a:xfrm>
              <a:off x="128520" y="3156480"/>
              <a:ext cx="643320" cy="231912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" name="Freeform 13"/>
            <p:cNvSpPr/>
            <p:nvPr/>
          </p:nvSpPr>
          <p:spPr>
            <a:xfrm>
              <a:off x="807120" y="5447160"/>
              <a:ext cx="606240" cy="141696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Freeform 14"/>
            <p:cNvSpPr/>
            <p:nvPr/>
          </p:nvSpPr>
          <p:spPr>
            <a:xfrm>
              <a:off x="959760" y="6503760"/>
              <a:ext cx="168120" cy="36036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" name="Freeform 15"/>
            <p:cNvSpPr/>
            <p:nvPr/>
          </p:nvSpPr>
          <p:spPr>
            <a:xfrm>
              <a:off x="100800" y="3201120"/>
              <a:ext cx="818640" cy="332532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" name="Freeform 16"/>
            <p:cNvSpPr/>
            <p:nvPr/>
          </p:nvSpPr>
          <p:spPr>
            <a:xfrm>
              <a:off x="22320" y="228600"/>
              <a:ext cx="102960" cy="292464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" name="Freeform 17"/>
            <p:cNvSpPr/>
            <p:nvPr/>
          </p:nvSpPr>
          <p:spPr>
            <a:xfrm>
              <a:off x="78120" y="2944080"/>
              <a:ext cx="74880" cy="49068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" name="Freeform 18"/>
            <p:cNvSpPr/>
            <p:nvPr/>
          </p:nvSpPr>
          <p:spPr>
            <a:xfrm>
              <a:off x="769680" y="5478840"/>
              <a:ext cx="186840" cy="102168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" name="Freeform 19"/>
            <p:cNvSpPr/>
            <p:nvPr/>
          </p:nvSpPr>
          <p:spPr>
            <a:xfrm>
              <a:off x="775440" y="1398960"/>
              <a:ext cx="2072880" cy="404496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" name="Freeform 20"/>
            <p:cNvSpPr/>
            <p:nvPr/>
          </p:nvSpPr>
          <p:spPr>
            <a:xfrm>
              <a:off x="922680" y="6530040"/>
              <a:ext cx="158760" cy="33408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" name="Freeform 21"/>
            <p:cNvSpPr/>
            <p:nvPr/>
          </p:nvSpPr>
          <p:spPr>
            <a:xfrm>
              <a:off x="769680" y="5359320"/>
              <a:ext cx="34200" cy="21852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Freeform 22"/>
            <p:cNvSpPr/>
            <p:nvPr/>
          </p:nvSpPr>
          <p:spPr>
            <a:xfrm>
              <a:off x="849960" y="6244560"/>
              <a:ext cx="235440" cy="61920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56" name="Group 9"/>
          <p:cNvGrpSpPr/>
          <p:nvPr/>
        </p:nvGrpSpPr>
        <p:grpSpPr>
          <a:xfrm>
            <a:off x="27360" y="-720"/>
            <a:ext cx="2353320" cy="6850800"/>
            <a:chOff x="27360" y="-720"/>
            <a:chExt cx="2353320" cy="6850800"/>
          </a:xfrm>
        </p:grpSpPr>
        <p:sp>
          <p:nvSpPr>
            <p:cNvPr id="257" name="Freeform 27"/>
            <p:cNvSpPr/>
            <p:nvPr/>
          </p:nvSpPr>
          <p:spPr>
            <a:xfrm>
              <a:off x="27360" y="-720"/>
              <a:ext cx="491040" cy="439776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" name="Freeform 28"/>
            <p:cNvSpPr/>
            <p:nvPr/>
          </p:nvSpPr>
          <p:spPr>
            <a:xfrm>
              <a:off x="550440" y="4316400"/>
              <a:ext cx="420120" cy="157752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" name="Freeform 29"/>
            <p:cNvSpPr/>
            <p:nvPr/>
          </p:nvSpPr>
          <p:spPr>
            <a:xfrm>
              <a:off x="1006200" y="5862600"/>
              <a:ext cx="427680" cy="98748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Freeform 30"/>
            <p:cNvSpPr/>
            <p:nvPr/>
          </p:nvSpPr>
          <p:spPr>
            <a:xfrm>
              <a:off x="521640" y="4364280"/>
              <a:ext cx="548640" cy="223272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Freeform 31"/>
            <p:cNvSpPr/>
            <p:nvPr/>
          </p:nvSpPr>
          <p:spPr>
            <a:xfrm>
              <a:off x="468000" y="1289160"/>
              <a:ext cx="171000" cy="302400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Freeform 32"/>
            <p:cNvSpPr/>
            <p:nvPr/>
          </p:nvSpPr>
          <p:spPr>
            <a:xfrm>
              <a:off x="1111680" y="6571440"/>
              <a:ext cx="131040" cy="27828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Freeform 33"/>
            <p:cNvSpPr/>
            <p:nvPr/>
          </p:nvSpPr>
          <p:spPr>
            <a:xfrm>
              <a:off x="502560" y="4107600"/>
              <a:ext cx="79200" cy="50832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Freeform 34"/>
            <p:cNvSpPr/>
            <p:nvPr/>
          </p:nvSpPr>
          <p:spPr>
            <a:xfrm>
              <a:off x="973800" y="3145680"/>
              <a:ext cx="1406880" cy="271368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Freeform 35"/>
            <p:cNvSpPr/>
            <p:nvPr/>
          </p:nvSpPr>
          <p:spPr>
            <a:xfrm>
              <a:off x="1073520" y="6600240"/>
              <a:ext cx="117360" cy="24984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Freeform 36"/>
            <p:cNvSpPr/>
            <p:nvPr/>
          </p:nvSpPr>
          <p:spPr>
            <a:xfrm>
              <a:off x="973800" y="5897160"/>
              <a:ext cx="134640" cy="67104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Freeform 37"/>
            <p:cNvSpPr/>
            <p:nvPr/>
          </p:nvSpPr>
          <p:spPr>
            <a:xfrm>
              <a:off x="973800" y="5772600"/>
              <a:ext cx="34920" cy="22464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Freeform 38"/>
            <p:cNvSpPr/>
            <p:nvPr/>
          </p:nvSpPr>
          <p:spPr>
            <a:xfrm>
              <a:off x="1006200" y="6322680"/>
              <a:ext cx="207360" cy="52740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9" name="Rectangle 6"/>
          <p:cNvSpPr/>
          <p:nvPr/>
        </p:nvSpPr>
        <p:spPr>
          <a:xfrm>
            <a:off x="0" y="0"/>
            <a:ext cx="179640" cy="685476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0" name="Freeform 11"/>
          <p:cNvSpPr/>
          <p:nvPr/>
        </p:nvSpPr>
        <p:spPr>
          <a:xfrm flipV="1">
            <a:off x="-1080" y="708120"/>
            <a:ext cx="1585440" cy="50400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wmf"/><Relationship Id="rId3" Type="http://schemas.openxmlformats.org/officeDocument/2006/relationships/image" Target="../media/image26.wmf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wmf"/><Relationship Id="rId4" Type="http://schemas.openxmlformats.org/officeDocument/2006/relationships/image" Target="../media/image32.wmf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37.wmf"/><Relationship Id="rId3" Type="http://schemas.openxmlformats.org/officeDocument/2006/relationships/image" Target="../media/image38.wmf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40.wmf"/><Relationship Id="rId3" Type="http://schemas.openxmlformats.org/officeDocument/2006/relationships/image" Target="../media/image41.jpeg"/><Relationship Id="rId4" Type="http://schemas.openxmlformats.org/officeDocument/2006/relationships/image" Target="../media/image42.wmf"/><Relationship Id="rId5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3.wmf"/><Relationship Id="rId2" Type="http://schemas.openxmlformats.org/officeDocument/2006/relationships/image" Target="../media/image44.wmf"/><Relationship Id="rId3" Type="http://schemas.openxmlformats.org/officeDocument/2006/relationships/image" Target="../media/image45.wmf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Relationship Id="rId4" Type="http://schemas.openxmlformats.org/officeDocument/2006/relationships/image" Target="../media/image49.wmf"/><Relationship Id="rId5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wmf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2.wmf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wmf"/><Relationship Id="rId3" Type="http://schemas.openxmlformats.org/officeDocument/2006/relationships/image" Target="../media/image5.wmf"/><Relationship Id="rId4" Type="http://schemas.openxmlformats.org/officeDocument/2006/relationships/image" Target="../media/image6.wmf"/><Relationship Id="rId5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9.wmf"/><Relationship Id="rId2" Type="http://schemas.openxmlformats.org/officeDocument/2006/relationships/image" Target="../media/image60.wmf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Relationship Id="rId3" Type="http://schemas.openxmlformats.org/officeDocument/2006/relationships/image" Target="../media/image63.wmf"/><Relationship Id="rId4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65.png"/><Relationship Id="rId3" Type="http://schemas.openxmlformats.org/officeDocument/2006/relationships/image" Target="../media/image66.wmf"/><Relationship Id="rId4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wmf"/><Relationship Id="rId4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wmf"/><Relationship Id="rId3" Type="http://schemas.openxmlformats.org/officeDocument/2006/relationships/image" Target="../media/image19.wmf"/><Relationship Id="rId4" Type="http://schemas.openxmlformats.org/officeDocument/2006/relationships/slideLayout" Target="../slideLayouts/slideLayout2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asellaDiTesto 4"/>
          <p:cNvSpPr/>
          <p:nvPr/>
        </p:nvSpPr>
        <p:spPr>
          <a:xfrm>
            <a:off x="5764680" y="0"/>
            <a:ext cx="6335280" cy="6795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c00000"/>
                </a:solidFill>
                <a:latin typeface="Century Gothic"/>
              </a:rPr>
              <a:t>I TUMORI DA LAVORO NELLE DONNE: SPUNTI DI RIFLESSIONE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002060"/>
                </a:solidFill>
                <a:latin typeface="Century Gothic"/>
              </a:rPr>
              <a:t>Lucia Miligi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002060"/>
                </a:solidFill>
                <a:latin typeface="Century Gothic"/>
              </a:rPr>
              <a:t>Fondazione ISPRO, Già responsabile SS di Epidemiologia dell’Ambiente e del Lavoro e del COR presso Istituto per lo studio, la prevenzione e la rete oncologica-ISPRO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002060"/>
                </a:solidFill>
                <a:latin typeface="Century Gothic"/>
              </a:rPr>
              <a:t>Gruppo di Lavoro AIE Epidemiologia di Genere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316" name=""/>
          <p:cNvSpPr txBox="1"/>
          <p:nvPr/>
        </p:nvSpPr>
        <p:spPr>
          <a:xfrm>
            <a:off x="1080000" y="1620000"/>
            <a:ext cx="3960000" cy="3631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it-IT" sz="2800" spc="-1" strike="noStrike">
                <a:solidFill>
                  <a:srgbClr val="ff0000"/>
                </a:solidFill>
                <a:latin typeface="Times New Roman"/>
              </a:rPr>
              <a:t>CORSO ON LINE </a:t>
            </a:r>
            <a:endParaRPr b="1" lang="it-IT" sz="2800" spc="-1" strike="noStrike">
              <a:solidFill>
                <a:srgbClr val="ff0000"/>
              </a:solidFill>
              <a:latin typeface="Times New Roman"/>
            </a:endParaRPr>
          </a:p>
          <a:p>
            <a:pPr algn="ctr"/>
            <a:endParaRPr b="1" lang="it-IT" sz="2800" spc="-1" strike="noStrike">
              <a:solidFill>
                <a:srgbClr val="ff0000"/>
              </a:solidFill>
              <a:latin typeface="Times New Roman"/>
            </a:endParaRPr>
          </a:p>
          <a:p>
            <a:pPr algn="ctr"/>
            <a:r>
              <a:rPr b="1" lang="it-IT" sz="2800" spc="-1" strike="noStrike">
                <a:solidFill>
                  <a:srgbClr val="ff0000"/>
                </a:solidFill>
                <a:latin typeface="Times New Roman"/>
              </a:rPr>
              <a:t>MEDICINA DI GENERE</a:t>
            </a:r>
            <a:endParaRPr b="1" lang="it-IT" sz="2800" spc="-1" strike="noStrike">
              <a:solidFill>
                <a:srgbClr val="ff0000"/>
              </a:solidFill>
              <a:latin typeface="Times New Roman"/>
            </a:endParaRPr>
          </a:p>
          <a:p>
            <a:pPr algn="ctr"/>
            <a:endParaRPr b="1" lang="it-IT" sz="2800" spc="-1" strike="noStrike">
              <a:solidFill>
                <a:srgbClr val="ff0000"/>
              </a:solidFill>
              <a:latin typeface="Times New Roman"/>
            </a:endParaRPr>
          </a:p>
          <a:p>
            <a:pPr algn="ctr"/>
            <a:endParaRPr b="1" lang="it-IT" sz="2800" spc="-1" strike="noStrike">
              <a:solidFill>
                <a:srgbClr val="ff0000"/>
              </a:solidFill>
              <a:latin typeface="Times New Roman"/>
            </a:endParaRPr>
          </a:p>
          <a:p>
            <a:pPr algn="ctr"/>
            <a:r>
              <a:rPr b="1" lang="it-IT" sz="2800" spc="-1" strike="noStrike">
                <a:solidFill>
                  <a:srgbClr val="ff0000"/>
                </a:solidFill>
                <a:latin typeface="Times New Roman"/>
              </a:rPr>
              <a:t>AUSER</a:t>
            </a:r>
            <a:endParaRPr b="1" lang="it-IT" sz="2800" spc="-1" strike="noStrike">
              <a:solidFill>
                <a:srgbClr val="ff0000"/>
              </a:solidFill>
              <a:latin typeface="Times New Roman"/>
            </a:endParaRPr>
          </a:p>
          <a:p>
            <a:pPr algn="ctr"/>
            <a:endParaRPr b="1" lang="it-IT" sz="2800" spc="-1" strike="noStrike">
              <a:solidFill>
                <a:srgbClr val="ff0000"/>
              </a:solidFill>
              <a:latin typeface="Times New Roman"/>
            </a:endParaRPr>
          </a:p>
          <a:p>
            <a:pPr algn="ctr"/>
            <a:r>
              <a:rPr b="1" lang="it-IT" sz="2800" spc="-1" strike="noStrike">
                <a:solidFill>
                  <a:srgbClr val="ff0000"/>
                </a:solidFill>
                <a:latin typeface="Times New Roman"/>
              </a:rPr>
              <a:t>23 MAGGIO 2024</a:t>
            </a:r>
            <a:endParaRPr b="1" lang="it-IT" sz="2800" spc="-1" strike="noStrike">
              <a:solidFill>
                <a:srgbClr val="ff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5" descr="Logo_ISPRO_1"/>
          <p:cNvPicPr/>
          <p:nvPr/>
        </p:nvPicPr>
        <p:blipFill>
          <a:blip r:embed="rId1"/>
          <a:stretch/>
        </p:blipFill>
        <p:spPr>
          <a:xfrm>
            <a:off x="4584600" y="5737320"/>
            <a:ext cx="701280" cy="226800"/>
          </a:xfrm>
          <a:prstGeom prst="rect">
            <a:avLst/>
          </a:prstGeom>
          <a:ln w="0">
            <a:noFill/>
          </a:ln>
        </p:spPr>
      </p:pic>
      <p:sp>
        <p:nvSpPr>
          <p:cNvPr id="364" name="CasellaDiTesto 1"/>
          <p:cNvSpPr/>
          <p:nvPr/>
        </p:nvSpPr>
        <p:spPr>
          <a:xfrm>
            <a:off x="6685200" y="0"/>
            <a:ext cx="5171040" cy="58838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Century Gothic"/>
              </a:rPr>
              <a:t>Anche in Italia </a:t>
            </a:r>
            <a:r>
              <a:rPr b="1" lang="it-IT" sz="2000" spc="-1" strike="noStrike">
                <a:solidFill>
                  <a:srgbClr val="0070c0"/>
                </a:solidFill>
                <a:latin typeface="Century Gothic"/>
              </a:rPr>
              <a:t>una revisione della letteratura epidemiologica pubblicata alla fine del secolo scorso sul ruolo dell’esposizione occupazionale nello sviluppo di tumori nelle donne tra il 1970 e il 1995</a:t>
            </a:r>
            <a:r>
              <a:rPr b="1" lang="it-IT" sz="2000" spc="-1" strike="noStrike">
                <a:solidFill>
                  <a:srgbClr val="ff0000"/>
                </a:solidFill>
                <a:latin typeface="Century Gothic"/>
              </a:rPr>
              <a:t>, osservò che nella maggior parte delle ricerche le donne lavoratrici non rappresentavano l’obiettivo principale e comunque il numero delle donne prese in considerazione negli studi era basso. Quella review concludeva che in Italia, data la scarsità di indagini sulle donne e la predominanza di lavoratrici in alcuni settori economici (per esempio tessile, calzaturiero, servizi alla persona, sanità e scuola), ci fosse la necessità di fare di queste lavoratrici l’obiettivo prioritario sia della ricerca sia della sorveglianza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365" name="Immagine 2" descr=""/>
          <p:cNvPicPr/>
          <p:nvPr/>
        </p:nvPicPr>
        <p:blipFill>
          <a:blip r:embed="rId2"/>
          <a:stretch/>
        </p:blipFill>
        <p:spPr>
          <a:xfrm>
            <a:off x="680760" y="1890720"/>
            <a:ext cx="5783040" cy="4738320"/>
          </a:xfrm>
          <a:prstGeom prst="rect">
            <a:avLst/>
          </a:prstGeom>
          <a:ln w="0">
            <a:noFill/>
          </a:ln>
        </p:spPr>
      </p:pic>
      <p:pic>
        <p:nvPicPr>
          <p:cNvPr id="366" name="Immagine 1" descr=""/>
          <p:cNvPicPr/>
          <p:nvPr/>
        </p:nvPicPr>
        <p:blipFill>
          <a:blip r:embed="rId3"/>
          <a:stretch/>
        </p:blipFill>
        <p:spPr>
          <a:xfrm>
            <a:off x="680760" y="198360"/>
            <a:ext cx="5876640" cy="1815840"/>
          </a:xfrm>
          <a:prstGeom prst="rect">
            <a:avLst/>
          </a:prstGeom>
          <a:ln w="0">
            <a:noFill/>
          </a:ln>
        </p:spPr>
      </p:pic>
      <p:sp>
        <p:nvSpPr>
          <p:cNvPr id="367" name="CasellaDiTesto 19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magine 1" descr=""/>
          <p:cNvPicPr/>
          <p:nvPr/>
        </p:nvPicPr>
        <p:blipFill>
          <a:blip r:embed="rId1"/>
          <a:stretch/>
        </p:blipFill>
        <p:spPr>
          <a:xfrm>
            <a:off x="1159560" y="348840"/>
            <a:ext cx="10133280" cy="5527800"/>
          </a:xfrm>
          <a:prstGeom prst="rect">
            <a:avLst/>
          </a:prstGeom>
          <a:ln w="0">
            <a:noFill/>
          </a:ln>
        </p:spPr>
      </p:pic>
      <p:sp>
        <p:nvSpPr>
          <p:cNvPr id="369" name="CasellaDiTesto 2"/>
          <p:cNvSpPr/>
          <p:nvPr/>
        </p:nvSpPr>
        <p:spPr>
          <a:xfrm>
            <a:off x="2135160" y="5877000"/>
            <a:ext cx="2952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Verdana"/>
              </a:rPr>
              <a:t>Pirastu et al. 1999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70" name="CasellaDiTesto 20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asellaDiTesto 1"/>
          <p:cNvSpPr/>
          <p:nvPr/>
        </p:nvSpPr>
        <p:spPr>
          <a:xfrm>
            <a:off x="30240" y="856440"/>
            <a:ext cx="8808480" cy="59425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I rischi possono rispecchiare anche </a:t>
            </a:r>
            <a:r>
              <a:rPr b="1" lang="it-IT" sz="2400" spc="-1" strike="noStrike">
                <a:solidFill>
                  <a:srgbClr val="002060"/>
                </a:solidFill>
                <a:latin typeface="Century Gothic"/>
              </a:rPr>
              <a:t>la differente distribuzione delle donne nei comparti produttivi  </a:t>
            </a: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che genera una </a:t>
            </a:r>
            <a:r>
              <a:rPr b="1" lang="it-IT" sz="2400" spc="-1" strike="noStrike">
                <a:solidFill>
                  <a:srgbClr val="002060"/>
                </a:solidFill>
                <a:latin typeface="Century Gothic"/>
              </a:rPr>
              <a:t>diversa distribuzione delle esposizioni e delle modalità con cui avvengono</a:t>
            </a: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, argomenti questi esplorati da Eng e collaboratori.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Basandosi infatti su un’ampia indagine, Eng mette in luce che ci sono disparità di genere nelle occupazioni, per </a:t>
            </a:r>
            <a:r>
              <a:rPr b="1" lang="it-IT" sz="2400" spc="-1" strike="noStrike">
                <a:solidFill>
                  <a:srgbClr val="002060"/>
                </a:solidFill>
                <a:latin typeface="Century Gothic"/>
              </a:rPr>
              <a:t>esempio le donne che lavorano come impiegate nei servizi o nelle vendite sono circa il triplo degli uomini</a:t>
            </a: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; al contrario, </a:t>
            </a:r>
            <a:r>
              <a:rPr b="1" lang="it-IT" sz="2400" spc="-1" strike="noStrike">
                <a:solidFill>
                  <a:srgbClr val="325949"/>
                </a:solidFill>
                <a:latin typeface="Century Gothic"/>
              </a:rPr>
              <a:t>gli uomini impiegati come operatori di impianti e macchine o assemblatori sono cinque volte più numerosi delle donne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Inoltre Eng osserva che uomini e donne che svolgono lo stesso lavoro percepiscono e/o riportano le esposizioni in maniera diversa e che, anche all’interno dello stesso lavoro, uomini e donne possono avere esposizioni diverse</a:t>
            </a:r>
            <a:r>
              <a:rPr b="1" lang="it-IT" sz="1800" spc="-1" strike="noStrike">
                <a:solidFill>
                  <a:srgbClr val="ff0000"/>
                </a:solidFill>
                <a:latin typeface="Century Gothic"/>
              </a:rPr>
              <a:t>.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72" name="CasellaDiTesto 4"/>
          <p:cNvSpPr/>
          <p:nvPr/>
        </p:nvSpPr>
        <p:spPr>
          <a:xfrm>
            <a:off x="30240" y="0"/>
            <a:ext cx="11966040" cy="819000"/>
          </a:xfrm>
          <a:prstGeom prst="rect">
            <a:avLst/>
          </a:prstGeom>
          <a:solidFill>
            <a:srgbClr val="ca7a1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35000" rIns="135000" tIns="135000" bIns="13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ffff00"/>
                </a:solidFill>
                <a:latin typeface="Times New Roman"/>
              </a:rPr>
              <a:t>L’esposizione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373" name="Immagine 1" descr=""/>
          <p:cNvPicPr/>
          <p:nvPr/>
        </p:nvPicPr>
        <p:blipFill>
          <a:blip r:embed="rId1"/>
          <a:stretch/>
        </p:blipFill>
        <p:spPr>
          <a:xfrm>
            <a:off x="8889120" y="2252880"/>
            <a:ext cx="3272400" cy="807120"/>
          </a:xfrm>
          <a:prstGeom prst="rect">
            <a:avLst/>
          </a:prstGeom>
          <a:ln w="0">
            <a:noFill/>
          </a:ln>
        </p:spPr>
      </p:pic>
      <p:sp>
        <p:nvSpPr>
          <p:cNvPr id="374" name="CasellaDiTesto 21"/>
          <p:cNvSpPr/>
          <p:nvPr/>
        </p:nvSpPr>
        <p:spPr>
          <a:xfrm>
            <a:off x="8838720" y="6356520"/>
            <a:ext cx="322128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4" descr=""/>
          <p:cNvPicPr/>
          <p:nvPr/>
        </p:nvPicPr>
        <p:blipFill>
          <a:blip r:embed="rId1"/>
          <a:stretch/>
        </p:blipFill>
        <p:spPr>
          <a:xfrm>
            <a:off x="416160" y="171360"/>
            <a:ext cx="4208040" cy="1547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5" descr=""/>
          <p:cNvPicPr/>
          <p:nvPr/>
        </p:nvPicPr>
        <p:blipFill>
          <a:blip r:embed="rId2"/>
          <a:stretch/>
        </p:blipFill>
        <p:spPr>
          <a:xfrm>
            <a:off x="199440" y="1719360"/>
            <a:ext cx="4965480" cy="505584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6" descr=""/>
          <p:cNvPicPr/>
          <p:nvPr/>
        </p:nvPicPr>
        <p:blipFill>
          <a:blip r:embed="rId3"/>
          <a:stretch/>
        </p:blipFill>
        <p:spPr>
          <a:xfrm>
            <a:off x="4843440" y="233280"/>
            <a:ext cx="2862000" cy="238716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"/>
          <p:cNvPicPr/>
          <p:nvPr/>
        </p:nvPicPr>
        <p:blipFill>
          <a:blip r:embed="rId4"/>
          <a:stretch/>
        </p:blipFill>
        <p:spPr>
          <a:xfrm>
            <a:off x="4896360" y="2598480"/>
            <a:ext cx="2755440" cy="2020680"/>
          </a:xfrm>
          <a:prstGeom prst="rect">
            <a:avLst/>
          </a:prstGeom>
          <a:ln w="0">
            <a:noFill/>
          </a:ln>
        </p:spPr>
      </p:pic>
      <p:sp>
        <p:nvSpPr>
          <p:cNvPr id="379" name="CasellaDiTesto 1"/>
          <p:cNvSpPr/>
          <p:nvPr/>
        </p:nvSpPr>
        <p:spPr>
          <a:xfrm>
            <a:off x="7812000" y="96840"/>
            <a:ext cx="4208040" cy="59425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entury Gothic"/>
              </a:rPr>
              <a:t>Gli autori, dopo aver messo in risalto che le esposizioni ad agenti cancerogeni professionali hanno caratteristiche distintive nelle donne, attribuibili in parte al lavoro e alla segregazione lavorativa, raccomandano che, a causa della presenza di gruppi di lavoratrici altamente esposte in molti settori industriali, si facciano ulteriori sforzi nell’ambito sia della ricerca sia nella prevenzione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380" name="Rettangolo 2"/>
          <p:cNvSpPr/>
          <p:nvPr/>
        </p:nvSpPr>
        <p:spPr>
          <a:xfrm>
            <a:off x="245160" y="4006440"/>
            <a:ext cx="4491360" cy="1375920"/>
          </a:xfrm>
          <a:prstGeom prst="rect">
            <a:avLst/>
          </a:prstGeom>
          <a:noFill/>
          <a:ln cap="rnd" w="28575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1" name="CasellaDiTesto 22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magine 3" descr=""/>
          <p:cNvPicPr/>
          <p:nvPr/>
        </p:nvPicPr>
        <p:blipFill>
          <a:blip r:embed="rId1"/>
          <a:stretch/>
        </p:blipFill>
        <p:spPr>
          <a:xfrm>
            <a:off x="0" y="655920"/>
            <a:ext cx="11916720" cy="5812200"/>
          </a:xfrm>
          <a:prstGeom prst="rect">
            <a:avLst/>
          </a:prstGeom>
          <a:ln w="0">
            <a:noFill/>
          </a:ln>
        </p:spPr>
      </p:pic>
      <p:sp>
        <p:nvSpPr>
          <p:cNvPr id="383" name="CasellaDiTesto 23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magine 3" descr=""/>
          <p:cNvPicPr/>
          <p:nvPr/>
        </p:nvPicPr>
        <p:blipFill>
          <a:blip r:embed="rId1"/>
          <a:stretch/>
        </p:blipFill>
        <p:spPr>
          <a:xfrm>
            <a:off x="568080" y="0"/>
            <a:ext cx="11311920" cy="6956640"/>
          </a:xfrm>
          <a:prstGeom prst="rect">
            <a:avLst/>
          </a:prstGeom>
          <a:ln w="0">
            <a:noFill/>
          </a:ln>
        </p:spPr>
      </p:pic>
      <p:sp>
        <p:nvSpPr>
          <p:cNvPr id="385" name="CasellaDiTesto 24"/>
          <p:cNvSpPr/>
          <p:nvPr/>
        </p:nvSpPr>
        <p:spPr>
          <a:xfrm>
            <a:off x="217800" y="61765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magine 3" descr=""/>
          <p:cNvPicPr/>
          <p:nvPr/>
        </p:nvPicPr>
        <p:blipFill>
          <a:blip r:embed="rId1"/>
          <a:stretch/>
        </p:blipFill>
        <p:spPr>
          <a:xfrm>
            <a:off x="0" y="-78840"/>
            <a:ext cx="12191760" cy="6545160"/>
          </a:xfrm>
          <a:prstGeom prst="rect">
            <a:avLst/>
          </a:prstGeom>
          <a:ln w="0">
            <a:noFill/>
          </a:ln>
        </p:spPr>
      </p:pic>
      <p:sp>
        <p:nvSpPr>
          <p:cNvPr id="387" name="CasellaDiTesto 25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magine 1" descr=""/>
          <p:cNvPicPr/>
          <p:nvPr/>
        </p:nvPicPr>
        <p:blipFill>
          <a:blip r:embed="rId1"/>
          <a:stretch/>
        </p:blipFill>
        <p:spPr>
          <a:xfrm>
            <a:off x="3248280" y="3557160"/>
            <a:ext cx="2773440" cy="3536280"/>
          </a:xfrm>
          <a:prstGeom prst="rect">
            <a:avLst/>
          </a:prstGeom>
          <a:ln w="0">
            <a:noFill/>
          </a:ln>
        </p:spPr>
      </p:pic>
      <p:sp>
        <p:nvSpPr>
          <p:cNvPr id="389" name="CasellaDiTesto 2"/>
          <p:cNvSpPr/>
          <p:nvPr/>
        </p:nvSpPr>
        <p:spPr>
          <a:xfrm>
            <a:off x="6268680" y="132120"/>
            <a:ext cx="566460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Il programma della Monografie IARC 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390" name="Immagine 3" descr=""/>
          <p:cNvPicPr/>
          <p:nvPr/>
        </p:nvPicPr>
        <p:blipFill>
          <a:blip r:embed="rId2"/>
          <a:stretch/>
        </p:blipFill>
        <p:spPr>
          <a:xfrm>
            <a:off x="6268680" y="501480"/>
            <a:ext cx="5730480" cy="6302880"/>
          </a:xfrm>
          <a:prstGeom prst="rect">
            <a:avLst/>
          </a:prstGeom>
          <a:ln w="0">
            <a:noFill/>
          </a:ln>
        </p:spPr>
      </p:pic>
      <p:pic>
        <p:nvPicPr>
          <p:cNvPr id="391" name="Immagine 4" descr=""/>
          <p:cNvPicPr/>
          <p:nvPr/>
        </p:nvPicPr>
        <p:blipFill>
          <a:blip r:embed="rId3"/>
          <a:stretch/>
        </p:blipFill>
        <p:spPr>
          <a:xfrm>
            <a:off x="146160" y="3409200"/>
            <a:ext cx="2773440" cy="3536280"/>
          </a:xfrm>
          <a:prstGeom prst="rect">
            <a:avLst/>
          </a:prstGeom>
          <a:ln w="0">
            <a:noFill/>
          </a:ln>
        </p:spPr>
      </p:pic>
      <p:sp>
        <p:nvSpPr>
          <p:cNvPr id="392" name="Rettangolo 234"/>
          <p:cNvSpPr/>
          <p:nvPr/>
        </p:nvSpPr>
        <p:spPr>
          <a:xfrm>
            <a:off x="1409040" y="-85680"/>
            <a:ext cx="4859280" cy="351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it-IT" sz="3200" spc="-1" strike="noStrike">
                <a:solidFill>
                  <a:srgbClr val="bf0041"/>
                </a:solidFill>
                <a:latin typeface="Tahoma"/>
              </a:rPr>
              <a:t>Quali sono i cancerogeni associati con un maggior rischio di tumori maligni, le valutazioni di cancerogenicità della IARC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393" name="CasellaDiTesto 26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1"/>
          <p:cNvSpPr/>
          <p:nvPr/>
        </p:nvSpPr>
        <p:spPr>
          <a:xfrm>
            <a:off x="1567440" y="843840"/>
            <a:ext cx="9251640" cy="692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1199"/>
              </a:spcBef>
              <a:spcAft>
                <a:spcPts val="499"/>
              </a:spcAft>
            </a:pP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Agents Classified by the IARC Monographs, Volumes 1–135 (al  23 maggio 2024)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499"/>
              </a:spcAft>
            </a:pP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           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agents   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499"/>
              </a:spcAft>
            </a:pP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 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Group 1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    Carcinogenic to humans         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          128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499"/>
              </a:spcAft>
            </a:pP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Group 2A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Probably carcinogenic to humans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  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  95 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499"/>
              </a:spcAft>
            </a:pP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Group 2B 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Possibly carcinogenic to humans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     323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499"/>
              </a:spcAft>
            </a:pP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Group 3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    Not classifiable as to its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499"/>
              </a:spcAft>
            </a:pP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      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carcinogenicity to humans 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  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4f4128"/>
                </a:solidFill>
                <a:latin typeface="Tahoma"/>
                <a:ea typeface="DejaVu Sans"/>
              </a:rPr>
              <a:t>     500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499"/>
              </a:spcAft>
            </a:pP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Totale                                                                        1046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 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 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  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    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       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499"/>
              </a:spcAft>
            </a:pPr>
            <a:r>
              <a:rPr b="1" lang="it-IT" sz="2400" spc="-1" strike="noStrike">
                <a:solidFill>
                  <a:srgbClr val="ff0000"/>
                </a:solidFill>
                <a:latin typeface="Tahoma"/>
                <a:ea typeface="DejaVu Sans"/>
              </a:rPr>
              <a:t>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spcAft>
                <a:spcPts val="499"/>
              </a:spcAft>
            </a:pP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r>
              <a:rPr b="1" lang="it-IT" sz="1800" spc="-1" strike="noStrike">
                <a:solidFill>
                  <a:srgbClr val="ff0000"/>
                </a:solidFill>
                <a:latin typeface="Tahoma"/>
                <a:ea typeface="DejaVu Sans"/>
              </a:rPr>
              <a:t>	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  <a:spcAft>
                <a:spcPts val="499"/>
              </a:spcAft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395" name="CasellaDiTesto 27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" descr=""/>
          <p:cNvPicPr/>
          <p:nvPr/>
        </p:nvPicPr>
        <p:blipFill>
          <a:blip r:embed="rId1"/>
          <a:stretch/>
        </p:blipFill>
        <p:spPr>
          <a:xfrm>
            <a:off x="863280" y="5267160"/>
            <a:ext cx="10465200" cy="1368720"/>
          </a:xfrm>
          <a:prstGeom prst="rect">
            <a:avLst/>
          </a:prstGeom>
          <a:ln w="0">
            <a:noFill/>
          </a:ln>
        </p:spPr>
      </p:pic>
      <p:pic>
        <p:nvPicPr>
          <p:cNvPr id="397" name="" descr=""/>
          <p:cNvPicPr/>
          <p:nvPr/>
        </p:nvPicPr>
        <p:blipFill>
          <a:blip r:embed="rId2"/>
          <a:stretch/>
        </p:blipFill>
        <p:spPr>
          <a:xfrm>
            <a:off x="912240" y="476280"/>
            <a:ext cx="10079640" cy="2104920"/>
          </a:xfrm>
          <a:prstGeom prst="rect">
            <a:avLst/>
          </a:prstGeom>
          <a:ln w="0">
            <a:noFill/>
          </a:ln>
        </p:spPr>
      </p:pic>
      <p:sp>
        <p:nvSpPr>
          <p:cNvPr id="398" name=""/>
          <p:cNvSpPr/>
          <p:nvPr/>
        </p:nvSpPr>
        <p:spPr>
          <a:xfrm flipV="1">
            <a:off x="3119760" y="4364640"/>
            <a:ext cx="2976120" cy="431640"/>
          </a:xfrm>
          <a:prstGeom prst="ellipse">
            <a:avLst/>
          </a:prstGeom>
          <a:noFill/>
          <a:ln w="2844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99" name="" descr=""/>
          <p:cNvPicPr/>
          <p:nvPr/>
        </p:nvPicPr>
        <p:blipFill>
          <a:blip r:embed="rId3"/>
          <a:stretch/>
        </p:blipFill>
        <p:spPr>
          <a:xfrm>
            <a:off x="10636200" y="173160"/>
            <a:ext cx="1248840" cy="303120"/>
          </a:xfrm>
          <a:prstGeom prst="rect">
            <a:avLst/>
          </a:prstGeom>
          <a:ln w="0">
            <a:noFill/>
          </a:ln>
        </p:spPr>
      </p:pic>
      <p:sp>
        <p:nvSpPr>
          <p:cNvPr id="400" name=""/>
          <p:cNvSpPr/>
          <p:nvPr/>
        </p:nvSpPr>
        <p:spPr>
          <a:xfrm>
            <a:off x="9137880" y="2825640"/>
            <a:ext cx="1534320" cy="432000"/>
          </a:xfrm>
          <a:prstGeom prst="ellipse">
            <a:avLst/>
          </a:prstGeom>
          <a:noFill/>
          <a:ln w="2844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01" name="" descr=""/>
          <p:cNvPicPr/>
          <p:nvPr/>
        </p:nvPicPr>
        <p:blipFill>
          <a:blip r:embed="rId4"/>
          <a:stretch/>
        </p:blipFill>
        <p:spPr>
          <a:xfrm>
            <a:off x="960840" y="2467080"/>
            <a:ext cx="10208880" cy="2598480"/>
          </a:xfrm>
          <a:prstGeom prst="rect">
            <a:avLst/>
          </a:prstGeom>
          <a:ln w="0">
            <a:noFill/>
          </a:ln>
        </p:spPr>
      </p:pic>
      <p:sp>
        <p:nvSpPr>
          <p:cNvPr id="402" name=""/>
          <p:cNvSpPr/>
          <p:nvPr/>
        </p:nvSpPr>
        <p:spPr>
          <a:xfrm>
            <a:off x="7439760" y="2825640"/>
            <a:ext cx="3585600" cy="532080"/>
          </a:xfrm>
          <a:prstGeom prst="ellipse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"/>
          <p:cNvSpPr/>
          <p:nvPr/>
        </p:nvSpPr>
        <p:spPr>
          <a:xfrm>
            <a:off x="7535160" y="4027320"/>
            <a:ext cx="3166560" cy="265320"/>
          </a:xfrm>
          <a:prstGeom prst="ellipse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"/>
          <p:cNvSpPr/>
          <p:nvPr/>
        </p:nvSpPr>
        <p:spPr>
          <a:xfrm>
            <a:off x="7488720" y="4299120"/>
            <a:ext cx="3488400" cy="249120"/>
          </a:xfrm>
          <a:prstGeom prst="ellipse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"/>
          <p:cNvSpPr/>
          <p:nvPr/>
        </p:nvSpPr>
        <p:spPr>
          <a:xfrm>
            <a:off x="7632360" y="4597560"/>
            <a:ext cx="2688480" cy="266400"/>
          </a:xfrm>
          <a:prstGeom prst="ellipse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"/>
          <p:cNvSpPr/>
          <p:nvPr/>
        </p:nvSpPr>
        <p:spPr>
          <a:xfrm>
            <a:off x="4368960" y="4276800"/>
            <a:ext cx="2688120" cy="293760"/>
          </a:xfrm>
          <a:prstGeom prst="ellipse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"/>
          <p:cNvSpPr/>
          <p:nvPr/>
        </p:nvSpPr>
        <p:spPr>
          <a:xfrm>
            <a:off x="3109320" y="5272200"/>
            <a:ext cx="3585600" cy="530280"/>
          </a:xfrm>
          <a:prstGeom prst="ellipse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asellaDiTesto 53"/>
          <p:cNvSpPr/>
          <p:nvPr/>
        </p:nvSpPr>
        <p:spPr>
          <a:xfrm>
            <a:off x="180000" y="1800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4" descr=""/>
          <p:cNvPicPr/>
          <p:nvPr/>
        </p:nvPicPr>
        <p:blipFill>
          <a:blip r:embed="rId1"/>
          <a:stretch/>
        </p:blipFill>
        <p:spPr>
          <a:xfrm>
            <a:off x="153360" y="2954520"/>
            <a:ext cx="7187400" cy="358560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5"/>
          <p:cNvSpPr/>
          <p:nvPr/>
        </p:nvSpPr>
        <p:spPr>
          <a:xfrm>
            <a:off x="1440000" y="6540120"/>
            <a:ext cx="177912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51"/>
              </a:spcBef>
            </a:pPr>
            <a:r>
              <a:rPr b="0" lang="it-IT" sz="1500" spc="-1" strike="noStrike">
                <a:solidFill>
                  <a:srgbClr val="ff0000"/>
                </a:solidFill>
                <a:latin typeface="Verdana"/>
                <a:ea typeface="DejaVu Sans"/>
              </a:rPr>
              <a:t>LANCET 2020</a:t>
            </a:r>
            <a:r>
              <a:rPr b="0" lang="it-IT" sz="135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endParaRPr b="0" lang="it-IT" sz="1350" spc="-1" strike="noStrike">
              <a:latin typeface="Arial"/>
            </a:endParaRPr>
          </a:p>
        </p:txBody>
      </p:sp>
      <p:pic>
        <p:nvPicPr>
          <p:cNvPr id="319" name="Picture 10" descr=""/>
          <p:cNvPicPr/>
          <p:nvPr/>
        </p:nvPicPr>
        <p:blipFill>
          <a:blip r:embed="rId2"/>
          <a:stretch/>
        </p:blipFill>
        <p:spPr>
          <a:xfrm>
            <a:off x="8310600" y="5570640"/>
            <a:ext cx="1091520" cy="297720"/>
          </a:xfrm>
          <a:prstGeom prst="rect">
            <a:avLst/>
          </a:prstGeom>
          <a:ln w="0">
            <a:noFill/>
          </a:ln>
        </p:spPr>
      </p:pic>
      <p:sp>
        <p:nvSpPr>
          <p:cNvPr id="320" name="CasellaDiTesto 1"/>
          <p:cNvSpPr/>
          <p:nvPr/>
        </p:nvSpPr>
        <p:spPr>
          <a:xfrm>
            <a:off x="7560000" y="36360"/>
            <a:ext cx="4320000" cy="68216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600" spc="-1" strike="noStrike">
                <a:solidFill>
                  <a:srgbClr val="c00000"/>
                </a:solidFill>
                <a:latin typeface="Calibri"/>
                <a:ea typeface="DejaVu Sans"/>
              </a:rPr>
              <a:t>Il ruolo del sesso e del genere come modificatori delle più comuni cause di malattia  è stato ampiamente discusso in una review pubblicata su The Lancet nel 2020. </a:t>
            </a:r>
            <a:endParaRPr b="0" lang="it-IT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600" spc="-1" strike="noStrike">
                <a:solidFill>
                  <a:srgbClr val="c00000"/>
                </a:solidFill>
                <a:latin typeface="Calibri"/>
                <a:ea typeface="DejaVu Sans"/>
              </a:rPr>
              <a:t>Per quanto riguarda le patologie oncologiche gli autori e le autrici ribadiscono che l’incidenza  è generalmente più alta negli uomini rispetto alle donne e queste differenze vengono attribuite in parte al  sesso, che potrebbe incidere nella biologia dei tumori, in parte al genere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321" name="CasellaDiTesto 6"/>
          <p:cNvSpPr/>
          <p:nvPr/>
        </p:nvSpPr>
        <p:spPr>
          <a:xfrm>
            <a:off x="3219120" y="65401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22" name=""/>
          <p:cNvSpPr txBox="1"/>
          <p:nvPr/>
        </p:nvSpPr>
        <p:spPr>
          <a:xfrm>
            <a:off x="720000" y="250920"/>
            <a:ext cx="6480000" cy="246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2400" spc="-1" strike="noStrike">
                <a:solidFill>
                  <a:srgbClr val="a7074b"/>
                </a:solidFill>
                <a:latin typeface="Arial"/>
              </a:rPr>
              <a:t>L</a:t>
            </a:r>
            <a:r>
              <a:rPr b="1" lang="it-IT" sz="2400" spc="-1" strike="noStrike">
                <a:solidFill>
                  <a:srgbClr val="bf0041"/>
                </a:solidFill>
                <a:latin typeface="Arial"/>
              </a:rPr>
              <a:t>’Organizzazione mondiale della sanità (Oms) introduce  il concetto di “medicina di genere” definendolo come lo studio dell’influenza delle differenze biologiche (definite dal sesso) e socio-economiche e culturali (definite dal genere) sullo stato di salute e di malattia di ogni persona.</a:t>
            </a:r>
            <a:endParaRPr b="1" lang="it-IT" sz="2400" spc="-1" strike="noStrike">
              <a:solidFill>
                <a:srgbClr val="a7074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Figura a mano libera: forma 304"/>
          <p:cNvSpPr/>
          <p:nvPr/>
        </p:nvSpPr>
        <p:spPr>
          <a:xfrm>
            <a:off x="1102320" y="692280"/>
            <a:ext cx="10272960" cy="361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3200" spc="-1" strike="noStrike">
                <a:solidFill>
                  <a:srgbClr val="c00000"/>
                </a:solidFill>
                <a:latin typeface="Arial"/>
                <a:ea typeface="DejaVu Sans"/>
              </a:rPr>
              <a:t>AMIANTO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3200" spc="-1" strike="noStrike">
                <a:solidFill>
                  <a:srgbClr val="c00000"/>
                </a:solidFill>
                <a:latin typeface="Arial"/>
                <a:ea typeface="DejaVu Sans"/>
              </a:rPr>
              <a:t>MESOTELIOMA MALIGNO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3200" spc="-1" strike="noStrike">
                <a:solidFill>
                  <a:srgbClr val="c00000"/>
                </a:solidFill>
                <a:latin typeface="Arial"/>
                <a:ea typeface="DejaVu Sans"/>
              </a:rPr>
              <a:t>TUMORI AD ALTA FRAZIONE EZIOLOGICA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410" name="CasellaDiTesto 28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magine 1" descr=""/>
          <p:cNvPicPr/>
          <p:nvPr/>
        </p:nvPicPr>
        <p:blipFill>
          <a:blip r:embed="rId1"/>
          <a:stretch/>
        </p:blipFill>
        <p:spPr>
          <a:xfrm>
            <a:off x="251640" y="-536040"/>
            <a:ext cx="5379480" cy="3575160"/>
          </a:xfrm>
          <a:prstGeom prst="rect">
            <a:avLst/>
          </a:prstGeom>
          <a:ln w="0">
            <a:noFill/>
          </a:ln>
        </p:spPr>
      </p:pic>
      <p:pic>
        <p:nvPicPr>
          <p:cNvPr id="412" name="Immagine 2" descr=""/>
          <p:cNvPicPr/>
          <p:nvPr/>
        </p:nvPicPr>
        <p:blipFill>
          <a:blip r:embed="rId2"/>
          <a:stretch/>
        </p:blipFill>
        <p:spPr>
          <a:xfrm>
            <a:off x="2731680" y="3044880"/>
            <a:ext cx="2761920" cy="321840"/>
          </a:xfrm>
          <a:prstGeom prst="rect">
            <a:avLst/>
          </a:prstGeom>
          <a:ln w="0">
            <a:noFill/>
          </a:ln>
        </p:spPr>
      </p:pic>
      <p:pic>
        <p:nvPicPr>
          <p:cNvPr id="413" name="Immagine 3" descr=""/>
          <p:cNvPicPr/>
          <p:nvPr/>
        </p:nvPicPr>
        <p:blipFill>
          <a:blip r:embed="rId3"/>
          <a:stretch/>
        </p:blipFill>
        <p:spPr>
          <a:xfrm>
            <a:off x="6461640" y="63360"/>
            <a:ext cx="5110200" cy="6606720"/>
          </a:xfrm>
          <a:prstGeom prst="rect">
            <a:avLst/>
          </a:prstGeom>
          <a:ln w="0">
            <a:noFill/>
          </a:ln>
        </p:spPr>
      </p:pic>
      <p:sp>
        <p:nvSpPr>
          <p:cNvPr id="414" name="Rettangolo 1"/>
          <p:cNvSpPr/>
          <p:nvPr/>
        </p:nvSpPr>
        <p:spPr>
          <a:xfrm>
            <a:off x="6685200" y="2879280"/>
            <a:ext cx="4622400" cy="2200320"/>
          </a:xfrm>
          <a:prstGeom prst="rect">
            <a:avLst/>
          </a:prstGeom>
          <a:noFill/>
          <a:ln cap="rnd">
            <a:solidFill>
              <a:srgbClr val="7a230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5" name="CasellaDiTesto 2"/>
          <p:cNvSpPr/>
          <p:nvPr/>
        </p:nvSpPr>
        <p:spPr>
          <a:xfrm>
            <a:off x="153360" y="3238200"/>
            <a:ext cx="5986440" cy="36565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c00000"/>
                </a:solidFill>
                <a:latin typeface="Century Gothic"/>
              </a:rPr>
              <a:t>Registro nazionale mesoteliomi (DLgs 81/2008), su 21463 casi inseriti nel registro il rapporto F/M 0.38 e 0.70 rispettivamente per il MM pleurico e peritoneale, rilevante presenza di donne tra i casi soprattutto per esposizioni non professionali  e per la parte occupazionale presenza in alcuni settori particolari (Tessile). La consapevolezza dell’ origine occupazionale o ambientale del MM nelle donne  potrebbero migliorare l'efficienza del  sistema di compensazione pubblica e le politiche di prevenzione, ridefinendo gli strumenti per indagare sull’esposizione all’amianto in un prospettiva dI genere.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16" name="CasellaDiTesto 29"/>
          <p:cNvSpPr/>
          <p:nvPr/>
        </p:nvSpPr>
        <p:spPr>
          <a:xfrm>
            <a:off x="8100000" y="64800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magine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1381320"/>
          </a:xfrm>
          <a:prstGeom prst="rect">
            <a:avLst/>
          </a:prstGeom>
          <a:ln w="0">
            <a:noFill/>
          </a:ln>
        </p:spPr>
      </p:pic>
      <p:pic>
        <p:nvPicPr>
          <p:cNvPr id="418" name="Immagine 2" descr=""/>
          <p:cNvPicPr/>
          <p:nvPr/>
        </p:nvPicPr>
        <p:blipFill>
          <a:blip r:embed="rId2"/>
          <a:stretch/>
        </p:blipFill>
        <p:spPr>
          <a:xfrm>
            <a:off x="0" y="1381680"/>
            <a:ext cx="6350760" cy="1202400"/>
          </a:xfrm>
          <a:prstGeom prst="rect">
            <a:avLst/>
          </a:prstGeom>
          <a:ln w="0">
            <a:noFill/>
          </a:ln>
        </p:spPr>
      </p:pic>
      <p:pic>
        <p:nvPicPr>
          <p:cNvPr id="419" name="Immagine 3" descr=""/>
          <p:cNvPicPr/>
          <p:nvPr/>
        </p:nvPicPr>
        <p:blipFill>
          <a:blip r:embed="rId3"/>
          <a:stretch/>
        </p:blipFill>
        <p:spPr>
          <a:xfrm>
            <a:off x="6167880" y="1043640"/>
            <a:ext cx="6023520" cy="1540080"/>
          </a:xfrm>
          <a:prstGeom prst="rect">
            <a:avLst/>
          </a:prstGeom>
          <a:ln w="0">
            <a:noFill/>
          </a:ln>
        </p:spPr>
      </p:pic>
      <p:pic>
        <p:nvPicPr>
          <p:cNvPr id="420" name="Immagine 4" descr=""/>
          <p:cNvPicPr/>
          <p:nvPr/>
        </p:nvPicPr>
        <p:blipFill>
          <a:blip r:embed="rId4"/>
          <a:stretch/>
        </p:blipFill>
        <p:spPr>
          <a:xfrm>
            <a:off x="88920" y="2599920"/>
            <a:ext cx="7063920" cy="4257720"/>
          </a:xfrm>
          <a:prstGeom prst="rect">
            <a:avLst/>
          </a:prstGeom>
          <a:ln w="0">
            <a:noFill/>
          </a:ln>
        </p:spPr>
      </p:pic>
      <p:sp>
        <p:nvSpPr>
          <p:cNvPr id="421" name="CasellaDiTesto 5"/>
          <p:cNvSpPr/>
          <p:nvPr/>
        </p:nvSpPr>
        <p:spPr>
          <a:xfrm>
            <a:off x="7153200" y="2693520"/>
            <a:ext cx="4843080" cy="411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entury Gothic"/>
              </a:rPr>
              <a:t>Coorte di soggetti appartenenti ad aziende Italiane (57156 uomini e 6346 donne), rapporto standardizzato di mortalità mostra aumenti di rischio sia per gli uomini che per le donne per tutti i tumori e per mesotelioma pleurico e peritoneale per le donne inoltre aumenti di rischio per tumore ovarico 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422" name="CasellaDiTesto 30"/>
          <p:cNvSpPr/>
          <p:nvPr/>
        </p:nvSpPr>
        <p:spPr>
          <a:xfrm>
            <a:off x="2697120" y="64800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magine 1" descr=""/>
          <p:cNvPicPr/>
          <p:nvPr/>
        </p:nvPicPr>
        <p:blipFill>
          <a:blip r:embed="rId1"/>
          <a:stretch/>
        </p:blipFill>
        <p:spPr>
          <a:xfrm>
            <a:off x="85320" y="-139320"/>
            <a:ext cx="11662560" cy="2034720"/>
          </a:xfrm>
          <a:prstGeom prst="rect">
            <a:avLst/>
          </a:prstGeom>
          <a:ln w="0">
            <a:noFill/>
          </a:ln>
        </p:spPr>
      </p:pic>
      <p:pic>
        <p:nvPicPr>
          <p:cNvPr id="424" name="Immagine 2" descr=""/>
          <p:cNvPicPr/>
          <p:nvPr/>
        </p:nvPicPr>
        <p:blipFill>
          <a:blip r:embed="rId2"/>
          <a:stretch/>
        </p:blipFill>
        <p:spPr>
          <a:xfrm>
            <a:off x="-73800" y="1875960"/>
            <a:ext cx="6315120" cy="5154480"/>
          </a:xfrm>
          <a:prstGeom prst="rect">
            <a:avLst/>
          </a:prstGeom>
          <a:ln w="0">
            <a:noFill/>
          </a:ln>
        </p:spPr>
      </p:pic>
      <p:sp>
        <p:nvSpPr>
          <p:cNvPr id="425" name="CasellaDiTesto 3"/>
          <p:cNvSpPr/>
          <p:nvPr/>
        </p:nvSpPr>
        <p:spPr>
          <a:xfrm>
            <a:off x="6549840" y="1895760"/>
            <a:ext cx="5475960" cy="4938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entury Gothic"/>
              </a:rPr>
              <a:t>I familiari dei lavoratori esposti ad asbesto sono a rischio di sviluppare il mesotelioma maligno. L’esempio di Casale Monferrato e l’azienda ETERNIT.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entury Gothic"/>
              </a:rPr>
              <a:t>Lo studio di coorte condotto sulle moglie dei lavoratori della Azienda ha mostrato un aumento di rischio di Mesotelioma maligno consistente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entury Gothic"/>
              </a:rPr>
              <a:t>L’esposizione domestica delle mogli per il trasporto di amianto dai vestiti da lavoro dei mariti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entury Gothic"/>
              </a:rPr>
              <a:t>Non solo si sono ammalati i lavoratori ma anche i familiari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entury Gothic"/>
              </a:rPr>
              <a:t>Esposizione lavorativa, domestica ed ambientale a Casale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  <p:sp>
        <p:nvSpPr>
          <p:cNvPr id="426" name="CasellaDiTesto 31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asellaDiTesto 1"/>
          <p:cNvSpPr/>
          <p:nvPr/>
        </p:nvSpPr>
        <p:spPr>
          <a:xfrm>
            <a:off x="2067480" y="914400"/>
            <a:ext cx="8418240" cy="3747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c00000"/>
                </a:solidFill>
                <a:latin typeface="Century Gothic"/>
              </a:rPr>
              <a:t>Il Centro Operativo Regionale COR dei tumori Professionali in Toscana</a:t>
            </a:r>
            <a:endParaRPr b="0" lang="it-IT" sz="6000" spc="-1" strike="noStrike">
              <a:latin typeface="Arial"/>
            </a:endParaRPr>
          </a:p>
        </p:txBody>
      </p:sp>
      <p:sp>
        <p:nvSpPr>
          <p:cNvPr id="428" name="CasellaDiTesto 32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Figura a mano libera 1"/>
          <p:cNvSpPr/>
          <p:nvPr/>
        </p:nvSpPr>
        <p:spPr>
          <a:xfrm>
            <a:off x="2855880" y="404640"/>
            <a:ext cx="7218000" cy="70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it-IT" sz="2000" spc="-1" strike="noStrike">
                <a:solidFill>
                  <a:srgbClr val="333399"/>
                </a:solidFill>
                <a:latin typeface="Verdana"/>
                <a:ea typeface="Arial Unicode MS"/>
              </a:rPr>
              <a:t>SORVEGLIANZA EPIDEMIOLOGICA DEI TUMORI DI ORIGINE OCCUPAZIONALE IN TOSCANA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430" name="Figura a mano libera 2"/>
          <p:cNvSpPr/>
          <p:nvPr/>
        </p:nvSpPr>
        <p:spPr>
          <a:xfrm>
            <a:off x="2135160" y="476280"/>
            <a:ext cx="8000640" cy="90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onnettore 4 3"/>
          <p:cNvSpPr/>
          <p:nvPr/>
        </p:nvSpPr>
        <p:spPr>
          <a:xfrm flipV="1">
            <a:off x="4943520" y="2184840"/>
            <a:ext cx="734760" cy="772920"/>
          </a:xfrm>
          <a:prstGeom prst="bentConnector3">
            <a:avLst>
              <a:gd name="adj1" fmla="val 50000"/>
            </a:avLst>
          </a:prstGeom>
          <a:noFill/>
          <a:ln cap="sq" w="38160">
            <a:solidFill>
              <a:srgbClr val="009999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Figura a mano libera 4"/>
          <p:cNvSpPr/>
          <p:nvPr/>
        </p:nvSpPr>
        <p:spPr>
          <a:xfrm>
            <a:off x="5678640" y="1628640"/>
            <a:ext cx="4714560" cy="111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8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it-IT" sz="2000" spc="-1" strike="noStrike">
                <a:solidFill>
                  <a:srgbClr val="333399"/>
                </a:solidFill>
                <a:latin typeface="Arial"/>
                <a:ea typeface="Arial Unicode MS"/>
              </a:rPr>
              <a:t>Registro regionale dei casi di mesotelioma asbesto-correlati  </a:t>
            </a:r>
            <a:r>
              <a:rPr b="0" lang="it-IT" sz="1800" spc="-1" strike="noStrike">
                <a:solidFill>
                  <a:srgbClr val="ff3300"/>
                </a:solidFill>
                <a:latin typeface="Arial"/>
                <a:ea typeface="Arial Unicode MS"/>
              </a:rPr>
              <a:t>(1988)</a:t>
            </a:r>
            <a:r>
              <a:rPr b="1" lang="it-IT" sz="2000" spc="-1" strike="noStrike">
                <a:solidFill>
                  <a:srgbClr val="333399"/>
                </a:solidFill>
                <a:latin typeface="Arial"/>
                <a:ea typeface="Arial Unicode MS"/>
              </a:rPr>
              <a:t> 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433" name="Figura a mano libera 5"/>
          <p:cNvSpPr/>
          <p:nvPr/>
        </p:nvSpPr>
        <p:spPr>
          <a:xfrm>
            <a:off x="5678640" y="3160800"/>
            <a:ext cx="4714560" cy="111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8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it-IT" sz="2000" spc="-1" strike="noStrike">
                <a:solidFill>
                  <a:srgbClr val="333399"/>
                </a:solidFill>
                <a:latin typeface="Arial"/>
                <a:ea typeface="Arial Unicode MS"/>
              </a:rPr>
              <a:t>Registro regionale dei casi di tumore del naso e dei seni paranasali </a:t>
            </a:r>
            <a:r>
              <a:rPr b="0" lang="it-IT" sz="1800" spc="-1" strike="noStrike">
                <a:solidFill>
                  <a:srgbClr val="ff3300"/>
                </a:solidFill>
                <a:latin typeface="Arial"/>
                <a:ea typeface="Arial Unicode MS"/>
              </a:rPr>
              <a:t>(2005)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34" name="Connettore 4 6"/>
          <p:cNvSpPr/>
          <p:nvPr/>
        </p:nvSpPr>
        <p:spPr>
          <a:xfrm flipH="1" flipV="1" rot="10800000">
            <a:off x="2264400" y="4538880"/>
            <a:ext cx="3507840" cy="599760"/>
          </a:xfrm>
          <a:prstGeom prst="bentConnector3">
            <a:avLst>
              <a:gd name="adj1" fmla="val -6514"/>
            </a:avLst>
          </a:prstGeom>
          <a:noFill/>
          <a:ln cap="sq" w="38160">
            <a:solidFill>
              <a:srgbClr val="009999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Figura a mano libera 7"/>
          <p:cNvSpPr/>
          <p:nvPr/>
        </p:nvSpPr>
        <p:spPr>
          <a:xfrm>
            <a:off x="5772240" y="4581360"/>
            <a:ext cx="4895640" cy="111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8f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it-IT" sz="2000" spc="-1" strike="noStrike">
                <a:solidFill>
                  <a:srgbClr val="333399"/>
                </a:solidFill>
                <a:latin typeface="Arial"/>
                <a:ea typeface="Arial Unicode MS"/>
              </a:rPr>
              <a:t>Registro regionale dei casi di tumore a bassa frazione etiologica </a:t>
            </a:r>
            <a:r>
              <a:rPr b="0" lang="it-IT" sz="1400" spc="-1" strike="noStrike">
                <a:solidFill>
                  <a:srgbClr val="333399"/>
                </a:solidFill>
                <a:latin typeface="Arial"/>
                <a:ea typeface="Arial Unicode MS"/>
              </a:rPr>
              <a:t>(art. 244 DLgs 81/2008 e s.m.i.)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436" name="Figura a mano libera 8"/>
          <p:cNvSpPr/>
          <p:nvPr/>
        </p:nvSpPr>
        <p:spPr>
          <a:xfrm flipV="1" rot="10800000">
            <a:off x="2264040" y="2635560"/>
            <a:ext cx="2679480" cy="64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cap="sq" w="9360">
            <a:solidFill>
              <a:srgbClr val="00999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it-IT" sz="2000" spc="-1" strike="noStrike">
                <a:solidFill>
                  <a:srgbClr val="333399"/>
                </a:solidFill>
                <a:latin typeface="Arial"/>
                <a:ea typeface="Arial Unicode MS"/>
              </a:rPr>
              <a:t>Mesoteliomi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437" name="Figura a mano libera 9"/>
          <p:cNvSpPr/>
          <p:nvPr/>
        </p:nvSpPr>
        <p:spPr>
          <a:xfrm flipV="1" rot="10800000">
            <a:off x="2264040" y="3356280"/>
            <a:ext cx="2679480" cy="64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cap="sq" w="9360">
            <a:solidFill>
              <a:srgbClr val="00999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it-IT" sz="2000" spc="-1" strike="noStrike">
                <a:solidFill>
                  <a:srgbClr val="333399"/>
                </a:solidFill>
                <a:latin typeface="Arial"/>
                <a:ea typeface="Arial Unicode MS"/>
              </a:rPr>
              <a:t>Tumori naso sinusali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438" name="Figura a mano libera 10"/>
          <p:cNvSpPr/>
          <p:nvPr/>
        </p:nvSpPr>
        <p:spPr>
          <a:xfrm flipV="1" rot="10800000">
            <a:off x="2264040" y="4134960"/>
            <a:ext cx="2679480" cy="80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cap="sq" w="9360">
            <a:solidFill>
              <a:srgbClr val="00999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it-IT" sz="2000" spc="-1" strike="noStrike">
                <a:solidFill>
                  <a:srgbClr val="333399"/>
                </a:solidFill>
                <a:latin typeface="Arial"/>
                <a:ea typeface="Arial Unicode MS"/>
              </a:rPr>
              <a:t>Tumori a bassa   frazione etiologica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439" name="Connettore 2 11"/>
          <p:cNvSpPr/>
          <p:nvPr/>
        </p:nvSpPr>
        <p:spPr>
          <a:xfrm>
            <a:off x="2201760" y="3976560"/>
            <a:ext cx="341424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sq" w="38160">
            <a:solidFill>
              <a:srgbClr val="009999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Figura a mano libera 12"/>
          <p:cNvSpPr/>
          <p:nvPr/>
        </p:nvSpPr>
        <p:spPr>
          <a:xfrm>
            <a:off x="5616720" y="6070320"/>
            <a:ext cx="5409720" cy="36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576"/>
              </a:spcBef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it-IT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Istituito nel </a:t>
            </a:r>
            <a:r>
              <a:rPr b="1" i="1" lang="it-IT" sz="1800" spc="-1" strike="noStrike">
                <a:solidFill>
                  <a:srgbClr val="ffff00"/>
                </a:solidFill>
                <a:latin typeface="Arial"/>
                <a:ea typeface="Arial Unicode MS"/>
              </a:rPr>
              <a:t>2010 </a:t>
            </a:r>
            <a:r>
              <a:rPr b="1" i="1" lang="it-IT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presso il COR dell’ISPO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41" name="Figura a mano libera 14"/>
          <p:cNvSpPr/>
          <p:nvPr/>
        </p:nvSpPr>
        <p:spPr>
          <a:xfrm>
            <a:off x="1523880" y="6078600"/>
            <a:ext cx="1115640" cy="785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442" name="Figura a mano libera 15"/>
          <p:cNvSpPr/>
          <p:nvPr/>
        </p:nvSpPr>
        <p:spPr>
          <a:xfrm>
            <a:off x="1754280" y="4437000"/>
            <a:ext cx="380520" cy="161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1760"/>
                <a:tab algn="l" pos="3657600"/>
                <a:tab algn="l" pos="4572000"/>
                <a:tab algn="l" pos="5484960"/>
                <a:tab algn="l" pos="639936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443" name="CasellaDiTesto 17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asellaDiTesto 3"/>
          <p:cNvSpPr/>
          <p:nvPr/>
        </p:nvSpPr>
        <p:spPr>
          <a:xfrm>
            <a:off x="188640" y="366480"/>
            <a:ext cx="5135040" cy="5456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Century Gothic"/>
              </a:rPr>
              <a:t>REGISTRO DEI MESOTELIOMI MALIGNI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Nei 2411 casi inseriti nel registro toscano dei MM al 2021,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- il </a:t>
            </a:r>
            <a:r>
              <a:rPr b="1" lang="it-IT" sz="2000" spc="-1" strike="noStrike">
                <a:solidFill>
                  <a:srgbClr val="ff0000"/>
                </a:solidFill>
                <a:latin typeface="Century Gothic"/>
              </a:rPr>
              <a:t>rapporto Maschi/Femmine è di 3,5</a:t>
            </a: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la proporzione di MM con sede pleura è di 88,9% nelle donne e 93,6% negli uomini, per i MM peritoneali è 10,6% nelle donne e 5,6% negli uomini. 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Il tasso standardizzato di incidenza dei MM (periodo 1988-2021) per 100.000 residenti è 3,07 (IC 95% 2,93- 3,21) negli uomini e 0,67 ( IC 95% 0,61- 0,73</a:t>
            </a:r>
            <a:r>
              <a:rPr b="0" lang="it-IT" sz="1800" spc="-1" strike="noStrike">
                <a:solidFill>
                  <a:srgbClr val="000000"/>
                </a:solidFill>
                <a:latin typeface="Century Gothic"/>
              </a:rPr>
              <a:t>)</a:t>
            </a: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   nelle donne</a:t>
            </a: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</p:txBody>
      </p:sp>
      <p:graphicFrame>
        <p:nvGraphicFramePr>
          <p:cNvPr id="445" name="Tabella 4"/>
          <p:cNvGraphicFramePr/>
          <p:nvPr/>
        </p:nvGraphicFramePr>
        <p:xfrm>
          <a:off x="5425560" y="1391760"/>
          <a:ext cx="6674760" cy="5014440"/>
        </p:xfrm>
        <a:graphic>
          <a:graphicData uri="http://schemas.openxmlformats.org/drawingml/2006/table">
            <a:tbl>
              <a:tblPr/>
              <a:tblGrid>
                <a:gridCol w="1887480"/>
                <a:gridCol w="1887480"/>
                <a:gridCol w="966240"/>
                <a:gridCol w="724680"/>
                <a:gridCol w="724680"/>
                <a:gridCol w="484200"/>
              </a:tblGrid>
              <a:tr h="330480">
                <a:tc rowSpan="2"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Tipo Diagnosi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TOPOGRAFIA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Femmine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Maschi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33048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n°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n°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rowSpan="4">
                  <a:txBody>
                    <a:bodyPr lIns="6120" rIns="6120" tIns="61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Certo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ctr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Pleura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363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87,3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1486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93,3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Peritoneo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12,5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5,8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Pericardio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0,3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320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Tunica vaginale testicolo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0,0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0,6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gridSpan="2">
                  <a:txBody>
                    <a:bodyPr lIns="6120" rIns="6120" tIns="61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ctr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1593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rowSpan="2">
                  <a:txBody>
                    <a:bodyPr lIns="6120" rIns="6120" tIns="61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Probabile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ctr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Pleura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95,8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93,8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Peritoneo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4,2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6,2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87000">
                <a:tc gridSpan="2">
                  <a:txBody>
                    <a:bodyPr lIns="6120" rIns="6120" tIns="61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ctr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113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rowSpan="2">
                  <a:txBody>
                    <a:bodyPr lIns="6120" rIns="6120" tIns="61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Possibile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ctr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Pleura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91,9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96,5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Peritoneo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8,1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3,5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gridSpan="2">
                  <a:txBody>
                    <a:bodyPr lIns="6120" rIns="6120" tIns="61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ctr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>
                  <a:txBody>
                    <a:bodyPr lIns="6120" rIns="6120" tIns="61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Sospetto o da definire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ctr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Pleura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100,0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100,0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30480">
                <a:tc gridSpan="2">
                  <a:txBody>
                    <a:bodyPr lIns="6120" rIns="6120" tIns="61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ctr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6120" rIns="6120" tIns="61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b="0" lang="it-IT" sz="1600" spc="-1" strike="noStrike">
                        <a:latin typeface="Arial"/>
                      </a:endParaRPr>
                    </a:p>
                  </a:txBody>
                  <a:tcPr anchor="b" marL="6120" marR="6120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46" name="CasellaDiTesto 5"/>
          <p:cNvSpPr/>
          <p:nvPr/>
        </p:nvSpPr>
        <p:spPr>
          <a:xfrm>
            <a:off x="6523200" y="6537240"/>
            <a:ext cx="53737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Century Gothic"/>
              </a:rPr>
              <a:t>Miligi et al, La salute di genere in Toscana ARS 2023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447" name="CasellaDiTesto 33"/>
          <p:cNvSpPr/>
          <p:nvPr/>
        </p:nvSpPr>
        <p:spPr>
          <a:xfrm>
            <a:off x="1297800" y="61200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ctangle 2"/>
          <p:cNvSpPr/>
          <p:nvPr/>
        </p:nvSpPr>
        <p:spPr>
          <a:xfrm>
            <a:off x="2215440" y="801360"/>
            <a:ext cx="121917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Rettangolo 5"/>
          <p:cNvSpPr/>
          <p:nvPr/>
        </p:nvSpPr>
        <p:spPr>
          <a:xfrm>
            <a:off x="487800" y="6198480"/>
            <a:ext cx="11632680" cy="63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it-IT" sz="1800" spc="-1" strike="noStrike">
                <a:solidFill>
                  <a:srgbClr val="212121"/>
                </a:solidFill>
                <a:latin typeface="Times New Roman"/>
                <a:ea typeface="Times New Roman"/>
              </a:rPr>
              <a:t>Classificazione del livello di esposizione ad amianto per genere casi COR MM toscano. Fonte: elaborazione COR MM toscano  su dati COR MM, 2411 casi (1881 uomini 530 donne).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50" name="Ovale 6"/>
          <p:cNvSpPr/>
          <p:nvPr/>
        </p:nvSpPr>
        <p:spPr>
          <a:xfrm>
            <a:off x="8729640" y="2206080"/>
            <a:ext cx="795240" cy="2242440"/>
          </a:xfrm>
          <a:prstGeom prst="ellipse">
            <a:avLst/>
          </a:prstGeom>
          <a:noFill/>
          <a:ln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1" name="Ovale 7"/>
          <p:cNvSpPr/>
          <p:nvPr/>
        </p:nvSpPr>
        <p:spPr>
          <a:xfrm>
            <a:off x="1590120" y="2188440"/>
            <a:ext cx="924120" cy="2242440"/>
          </a:xfrm>
          <a:prstGeom prst="ellipse">
            <a:avLst/>
          </a:prstGeom>
          <a:noFill/>
          <a:ln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2" name="Ovale 8"/>
          <p:cNvSpPr/>
          <p:nvPr/>
        </p:nvSpPr>
        <p:spPr>
          <a:xfrm>
            <a:off x="4651200" y="3677760"/>
            <a:ext cx="672480" cy="770400"/>
          </a:xfrm>
          <a:prstGeom prst="ellipse">
            <a:avLst/>
          </a:prstGeom>
          <a:noFill/>
          <a:ln cap="rnd">
            <a:solidFill>
              <a:srgbClr val="72865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3" name="CasellaDiTesto 9"/>
          <p:cNvSpPr/>
          <p:nvPr/>
        </p:nvSpPr>
        <p:spPr>
          <a:xfrm>
            <a:off x="179280" y="145800"/>
            <a:ext cx="11868120" cy="2010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 u="sng">
                <a:solidFill>
                  <a:srgbClr val="a53010"/>
                </a:solidFill>
                <a:uFillTx/>
                <a:latin typeface="Century Gothic"/>
              </a:rPr>
              <a:t>Registro dei mesoteliomi Maligni in Toscana dati 1988 -2021 </a:t>
            </a:r>
            <a:r>
              <a:rPr b="0" lang="it-IT" sz="1800" spc="-1" strike="noStrike">
                <a:solidFill>
                  <a:srgbClr val="000000"/>
                </a:solidFill>
                <a:latin typeface="Century Gothic"/>
              </a:rPr>
              <a:t>,Si può osservare per gli uomini una netta prevalenza di esposizioni lavorative classificate come </a:t>
            </a:r>
            <a:r>
              <a:rPr b="1" lang="it-IT" sz="1800" spc="-1" strike="noStrike">
                <a:solidFill>
                  <a:srgbClr val="ff0000"/>
                </a:solidFill>
                <a:latin typeface="Century Gothic"/>
              </a:rPr>
              <a:t>“certe”, 58,4%, contro solo il 6,4% nelle donne </a:t>
            </a:r>
            <a:r>
              <a:rPr b="0" lang="it-IT" sz="1800" spc="-1" strike="noStrike">
                <a:solidFill>
                  <a:srgbClr val="000000"/>
                </a:solidFill>
                <a:latin typeface="Century Gothic"/>
              </a:rPr>
              <a:t>per le quali invece le esposizioni classificate come </a:t>
            </a:r>
            <a:r>
              <a:rPr b="1" lang="it-IT" sz="1800" spc="-1" strike="noStrike">
                <a:solidFill>
                  <a:srgbClr val="ff0000"/>
                </a:solidFill>
                <a:latin typeface="Century Gothic"/>
              </a:rPr>
              <a:t>“ignote” sono il 41,7 contro il 12,8 degli uomini</a:t>
            </a:r>
            <a:r>
              <a:rPr b="0" lang="it-IT" sz="18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entury Gothic"/>
              </a:rPr>
              <a:t>Risultano predominanti, rispetto agli uomini, le esposizioni del genere femminile in ambito familiare mentre il dato si inverte per le esposizioni occupazionali.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454" name="CasellaDiTesto 1"/>
          <p:cNvSpPr/>
          <p:nvPr/>
        </p:nvSpPr>
        <p:spPr>
          <a:xfrm>
            <a:off x="6523200" y="6537240"/>
            <a:ext cx="53737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Century Gothic"/>
              </a:rPr>
              <a:t>Miligi et al, La salute di genere in Toscana ARS 2023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455" name="CasellaDiTesto 11"/>
          <p:cNvSpPr/>
          <p:nvPr/>
        </p:nvSpPr>
        <p:spPr>
          <a:xfrm>
            <a:off x="8449560" y="57222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5 Dicembre 2023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456" name="" descr=""/>
          <p:cNvPicPr/>
          <p:nvPr/>
        </p:nvPicPr>
        <p:blipFill>
          <a:blip r:embed="rId1"/>
          <a:stretch/>
        </p:blipFill>
        <p:spPr>
          <a:xfrm>
            <a:off x="540000" y="2066400"/>
            <a:ext cx="11315880" cy="3873600"/>
          </a:xfrm>
          <a:prstGeom prst="rect">
            <a:avLst/>
          </a:prstGeom>
          <a:ln w="0">
            <a:noFill/>
          </a:ln>
        </p:spPr>
      </p:pic>
      <p:sp>
        <p:nvSpPr>
          <p:cNvPr id="457" name="CasellaDiTesto 34"/>
          <p:cNvSpPr/>
          <p:nvPr/>
        </p:nvSpPr>
        <p:spPr>
          <a:xfrm>
            <a:off x="1260000" y="59436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458" name=""/>
          <p:cNvSpPr/>
          <p:nvPr/>
        </p:nvSpPr>
        <p:spPr>
          <a:xfrm>
            <a:off x="1440000" y="2156400"/>
            <a:ext cx="1074240" cy="198360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"/>
          <p:cNvSpPr/>
          <p:nvPr/>
        </p:nvSpPr>
        <p:spPr>
          <a:xfrm>
            <a:off x="1440360" y="2156760"/>
            <a:ext cx="1074240" cy="198360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"/>
          <p:cNvSpPr/>
          <p:nvPr/>
        </p:nvSpPr>
        <p:spPr>
          <a:xfrm>
            <a:off x="8465760" y="2336400"/>
            <a:ext cx="1074240" cy="180360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asellaDiTesto 6"/>
          <p:cNvSpPr/>
          <p:nvPr/>
        </p:nvSpPr>
        <p:spPr>
          <a:xfrm>
            <a:off x="822960" y="0"/>
            <a:ext cx="995580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Storie lavorative per settore economico COR MM toscano</a:t>
            </a:r>
            <a:endParaRPr b="0" lang="it-IT" sz="2400" spc="-1" strike="noStrike">
              <a:latin typeface="Arial"/>
            </a:endParaRPr>
          </a:p>
        </p:txBody>
      </p:sp>
      <p:graphicFrame>
        <p:nvGraphicFramePr>
          <p:cNvPr id="462" name="Tabella 7"/>
          <p:cNvGraphicFramePr/>
          <p:nvPr/>
        </p:nvGraphicFramePr>
        <p:xfrm>
          <a:off x="315000" y="461520"/>
          <a:ext cx="11449440" cy="3189600"/>
        </p:xfrm>
        <a:graphic>
          <a:graphicData uri="http://schemas.openxmlformats.org/drawingml/2006/table">
            <a:tbl>
              <a:tblPr/>
              <a:tblGrid>
                <a:gridCol w="3038760"/>
                <a:gridCol w="987120"/>
                <a:gridCol w="937800"/>
                <a:gridCol w="4607640"/>
                <a:gridCol w="938880"/>
                <a:gridCol w="939600"/>
              </a:tblGrid>
              <a:tr h="407160">
                <a:tc rowSpan="2"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Settore produttivo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 gridSpan="2">
                  <a:txBody>
                    <a:bodyPr lIns="44280" rIns="4428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Femmine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  <a:tc rowSpan="2"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Settore produttivo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 gridSpan="2">
                  <a:txBody>
                    <a:bodyPr lIns="44280" rIns="4428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Maschi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 hMerge="1">
                  <a:tcPr anchor="t" marL="90000" marR="90000">
                    <a:solidFill>
                      <a:srgbClr val="729fcf"/>
                    </a:solidFill>
                  </a:tcPr>
                </a:tc>
              </a:tr>
              <a:tr h="40716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n°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%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n°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%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</a:tr>
              <a:tr h="407160"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17 - Tessile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168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15.8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45 - Costruzioni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1144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16.7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</a:tr>
              <a:tr h="407160"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18 - Confezioni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134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12.6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35 - Fabbricazione mezzi di trasporto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611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8.9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</a:tr>
              <a:tr h="407160"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80 - Istruzione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99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9.3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75 - Pubblica Amministrazione e Difesa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596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8.7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</a:tr>
              <a:tr h="746640"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52 - Commercio al dettaglio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75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7.0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28 - Fabbricazione e lavorazione prodotti in metallo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369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5.4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</a:tr>
              <a:tr h="407520"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01 - Agricoltura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72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ff0000"/>
                          </a:solidFill>
                          <a:latin typeface="Century Gothic"/>
                        </a:rPr>
                        <a:t>6.8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01 - Agricoltura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329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 lIns="44280" rIns="44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it-IT" sz="1400" spc="-1" strike="noStrike">
                          <a:solidFill>
                            <a:srgbClr val="1c436d"/>
                          </a:solidFill>
                          <a:latin typeface="Century Gothic"/>
                        </a:rPr>
                        <a:t>4.8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anchor="ctr"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</a:tr>
            </a:tbl>
          </a:graphicData>
        </a:graphic>
      </p:graphicFrame>
      <p:sp>
        <p:nvSpPr>
          <p:cNvPr id="463" name="CasellaDiTesto 8"/>
          <p:cNvSpPr/>
          <p:nvPr/>
        </p:nvSpPr>
        <p:spPr>
          <a:xfrm>
            <a:off x="180000" y="3723840"/>
            <a:ext cx="11879640" cy="31075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Century Gothic"/>
                <a:ea typeface="DejaVu Sans"/>
              </a:rPr>
              <a:t>Analizzando la numerosità delle storie lavorative, si registra che i 5 Settori Economici che hanno reso una maggior numerosità di MM sono diversi tra uomini e donne, con l’unica eccezione del settore agricolo.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244149"/>
                </a:solidFill>
                <a:latin typeface="Century Gothic"/>
                <a:ea typeface="DejaVu Sans"/>
              </a:rPr>
              <a:t>Le 10 mansioni più ricorrenti nel registro MM sono in gran parte riconducibili ai settori relativi alla Tabella, con una netta prevalenza di mansioni relative al settore economico delle Costruzioni per i maschi e al Tessile e le Confezioni per le femmine</a:t>
            </a:r>
            <a:r>
              <a:rPr b="0" lang="it-IT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. In quasi tutte le mansioni svolte dal genere femminile si registrano percentuali di ignoti nettamente superiori a quelle degli uomini. </a:t>
            </a:r>
            <a:r>
              <a:rPr b="1" lang="it-IT" sz="1800" spc="-1" strike="noStrike">
                <a:solidFill>
                  <a:srgbClr val="1e6a39"/>
                </a:solidFill>
                <a:latin typeface="Century Gothic"/>
                <a:ea typeface="DejaVu Sans"/>
              </a:rPr>
              <a:t>Per le donne merita focalizzare l’attenzione su alcune mansioni riconducibili al settore Confezioni: sarta, sarta confezionista e rammendatrice in cui la % dei casi registrati come ignoti sono rispettivamente il 65,2%, il 58,3% e il 53,3%.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464" name="CasellaDiTesto 5"/>
          <p:cNvSpPr/>
          <p:nvPr/>
        </p:nvSpPr>
        <p:spPr>
          <a:xfrm>
            <a:off x="6523200" y="6537240"/>
            <a:ext cx="53737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Century Gothic"/>
              </a:rPr>
              <a:t>Miligi et al, La salute di genere in Toscana ARS 2023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465" name="CasellaDiTesto 35"/>
          <p:cNvSpPr/>
          <p:nvPr/>
        </p:nvSpPr>
        <p:spPr>
          <a:xfrm>
            <a:off x="2377800" y="65545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asellaDiTesto 3"/>
          <p:cNvSpPr/>
          <p:nvPr/>
        </p:nvSpPr>
        <p:spPr>
          <a:xfrm>
            <a:off x="180000" y="467280"/>
            <a:ext cx="11878920" cy="588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I </a:t>
            </a:r>
            <a:r>
              <a:rPr b="1" lang="it-IT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tumori maligni naso-sinusali (TuNS)</a:t>
            </a:r>
            <a:r>
              <a:rPr b="0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sono tumori rari, ma con una  rilevante frazione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di casi in popolazioni lavorative esposte a specifici  agenti cancerogeni. Presso INAIL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è attivo ReNaTuNS, con un ruolo centrale  dei COR, nell’identificazione dei casi di TuNS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diagnosticati nella popolazione residente e nella raccolta delle storie professionali,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residenziali  e familiari dei soggetti ammalati per la definizione dell’esposizione.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I TuNS sono stati associati a diverse esposizioni lavorative. </a:t>
            </a:r>
            <a:r>
              <a:rPr b="1" lang="it-IT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La IARC ha valutato che le polveri di legno, di cuoio, i composti del nichel, il Radium-226 ed il Radio 228 e i loro prodotti di decadimento sono associati in maniera certa con i TuNS.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entury Gothic"/>
                <a:ea typeface="DejaVu Sans"/>
              </a:rPr>
              <a:t>Mentre con evidenza limitata la formaldeide, i composti del cromo VI, il lavorare nell’industria tessile e nelle falegnamerie e carpenterie</a:t>
            </a:r>
            <a:r>
              <a:rPr b="0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Il COR dei TuNS Toscano raccoglie i casi incidenti dal 2005,  al 2021 ed  i casi inseriti nel registro sono 423 con rapporto M/F 3.5.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Il tasso standardizzato su 100.000 risulta essere 0.98 negli uomini e 0.25 nelle donne.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 </a:t>
            </a:r>
            <a:r>
              <a:rPr b="1" lang="it-IT" sz="20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Per quanto riguarda la morfologia, la più frequente negli uomini risulta l’adenocarcinoma (85%) nelle donne invece il carcinoma a cellule squamose (70%)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467" name="CasellaDiTesto 6"/>
          <p:cNvSpPr/>
          <p:nvPr/>
        </p:nvSpPr>
        <p:spPr>
          <a:xfrm>
            <a:off x="335160" y="0"/>
            <a:ext cx="107582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f5e7c"/>
                </a:solidFill>
                <a:latin typeface="Century Gothic"/>
                <a:ea typeface="DejaVu Sans"/>
              </a:rPr>
              <a:t>Il Registro Toscano dei Tumori naso sinusali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68" name="Immagine 7" descr=""/>
          <p:cNvPicPr/>
          <p:nvPr/>
        </p:nvPicPr>
        <p:blipFill>
          <a:blip r:embed="rId1"/>
          <a:stretch/>
        </p:blipFill>
        <p:spPr>
          <a:xfrm>
            <a:off x="10789920" y="142920"/>
            <a:ext cx="1137600" cy="1609920"/>
          </a:xfrm>
          <a:prstGeom prst="rect">
            <a:avLst/>
          </a:prstGeom>
          <a:ln w="0">
            <a:noFill/>
          </a:ln>
        </p:spPr>
      </p:pic>
      <p:sp>
        <p:nvSpPr>
          <p:cNvPr id="469" name="CasellaDiTesto 36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asellaDiTesto 1"/>
          <p:cNvSpPr/>
          <p:nvPr/>
        </p:nvSpPr>
        <p:spPr>
          <a:xfrm>
            <a:off x="974880" y="151920"/>
            <a:ext cx="7054200" cy="6491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Calibri"/>
                <a:ea typeface="DejaVu Sans"/>
              </a:rPr>
              <a:t>Quanti sono i tumori nelle donne?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Calibri"/>
                <a:ea typeface="DejaVu Sans"/>
              </a:rPr>
              <a:t>Dati del RTT e a livello nazionale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Calibri"/>
                <a:ea typeface="DejaVu Sans"/>
              </a:rPr>
              <a:t>I dati dell’AIRTUM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Calibri"/>
                <a:ea typeface="DejaVu Sans"/>
              </a:rPr>
              <a:t>Associazione Italiana dei Registri Tumori</a:t>
            </a:r>
            <a:endParaRPr b="0" lang="it-IT" sz="6000" spc="-1" strike="noStrike">
              <a:latin typeface="Arial"/>
            </a:endParaRPr>
          </a:p>
        </p:txBody>
      </p:sp>
      <p:pic>
        <p:nvPicPr>
          <p:cNvPr id="324" name="Immagine 5" descr=""/>
          <p:cNvPicPr/>
          <p:nvPr/>
        </p:nvPicPr>
        <p:blipFill>
          <a:blip r:embed="rId1"/>
          <a:stretch/>
        </p:blipFill>
        <p:spPr>
          <a:xfrm>
            <a:off x="10411560" y="311040"/>
            <a:ext cx="1610640" cy="2113920"/>
          </a:xfrm>
          <a:prstGeom prst="rect">
            <a:avLst/>
          </a:prstGeom>
          <a:ln w="0">
            <a:noFill/>
          </a:ln>
        </p:spPr>
      </p:pic>
      <p:pic>
        <p:nvPicPr>
          <p:cNvPr id="325" name="Immagine 1" descr=""/>
          <p:cNvPicPr/>
          <p:nvPr/>
        </p:nvPicPr>
        <p:blipFill>
          <a:blip r:embed="rId2"/>
          <a:stretch/>
        </p:blipFill>
        <p:spPr>
          <a:xfrm>
            <a:off x="8903520" y="2425320"/>
            <a:ext cx="1610640" cy="2273040"/>
          </a:xfrm>
          <a:prstGeom prst="rect">
            <a:avLst/>
          </a:prstGeom>
          <a:ln w="0">
            <a:noFill/>
          </a:ln>
        </p:spPr>
      </p:pic>
      <p:pic>
        <p:nvPicPr>
          <p:cNvPr id="326" name="Immagine 2" descr=""/>
          <p:cNvPicPr/>
          <p:nvPr/>
        </p:nvPicPr>
        <p:blipFill>
          <a:blip r:embed="rId3"/>
          <a:stretch/>
        </p:blipFill>
        <p:spPr>
          <a:xfrm>
            <a:off x="10326600" y="4857480"/>
            <a:ext cx="1731960" cy="1621080"/>
          </a:xfrm>
          <a:prstGeom prst="rect">
            <a:avLst/>
          </a:prstGeom>
          <a:ln w="0">
            <a:noFill/>
          </a:ln>
        </p:spPr>
      </p:pic>
      <p:pic>
        <p:nvPicPr>
          <p:cNvPr id="327" name="Immagine 1" descr=""/>
          <p:cNvPicPr/>
          <p:nvPr/>
        </p:nvPicPr>
        <p:blipFill>
          <a:blip r:embed="rId4"/>
          <a:stretch/>
        </p:blipFill>
        <p:spPr>
          <a:xfrm>
            <a:off x="8455320" y="151920"/>
            <a:ext cx="1376280" cy="2113920"/>
          </a:xfrm>
          <a:prstGeom prst="rect">
            <a:avLst/>
          </a:prstGeom>
          <a:ln w="0">
            <a:noFill/>
          </a:ln>
        </p:spPr>
      </p:pic>
      <p:sp>
        <p:nvSpPr>
          <p:cNvPr id="328" name="CasellaDiTesto 12"/>
          <p:cNvSpPr/>
          <p:nvPr/>
        </p:nvSpPr>
        <p:spPr>
          <a:xfrm>
            <a:off x="8137800" y="65545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2" descr=""/>
          <p:cNvPicPr/>
          <p:nvPr/>
        </p:nvPicPr>
        <p:blipFill>
          <a:blip r:embed="rId1"/>
          <a:srcRect l="-38" t="-81" r="-38" b="-81"/>
          <a:stretch/>
        </p:blipFill>
        <p:spPr>
          <a:xfrm>
            <a:off x="182880" y="802800"/>
            <a:ext cx="11936880" cy="5231160"/>
          </a:xfrm>
          <a:prstGeom prst="rect">
            <a:avLst/>
          </a:prstGeom>
          <a:ln w="0">
            <a:noFill/>
          </a:ln>
        </p:spPr>
      </p:pic>
      <p:sp>
        <p:nvSpPr>
          <p:cNvPr id="471" name="Rettangolo 4"/>
          <p:cNvSpPr/>
          <p:nvPr/>
        </p:nvSpPr>
        <p:spPr>
          <a:xfrm>
            <a:off x="345600" y="38160"/>
            <a:ext cx="11845440" cy="638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i="1" lang="it-IT" sz="1800" spc="-1" strike="noStrike">
                <a:solidFill>
                  <a:srgbClr val="212121"/>
                </a:solidFill>
                <a:latin typeface="Times New Roman"/>
                <a:ea typeface="Times New Roman"/>
              </a:rPr>
              <a:t>Classificazione del livello di esposizione a cancerogeni per i TUNS per genere casi COR TuNS toscano </a:t>
            </a:r>
            <a:endParaRPr b="0" lang="it-IT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i="1" lang="it-IT" sz="1800" spc="-1" strike="noStrike">
                <a:solidFill>
                  <a:srgbClr val="212121"/>
                </a:solidFill>
                <a:latin typeface="Times New Roman"/>
                <a:ea typeface="Times New Roman"/>
              </a:rPr>
              <a:t>Fonte: elaborazione COR TuNS su dati COR TuNS. Numero totale dei casi intervistati 386 di cui 305 uomini e 81 nelle donne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72" name="CasellaDiTesto 5"/>
          <p:cNvSpPr/>
          <p:nvPr/>
        </p:nvSpPr>
        <p:spPr>
          <a:xfrm>
            <a:off x="1589400" y="6254280"/>
            <a:ext cx="53737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Century Gothic"/>
              </a:rPr>
              <a:t>Miligi et al, La salute di genere in Toscana ARS 2023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473" name="CasellaDiTesto 37"/>
          <p:cNvSpPr/>
          <p:nvPr/>
        </p:nvSpPr>
        <p:spPr>
          <a:xfrm>
            <a:off x="7560000" y="65545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Picture 2" descr=""/>
          <p:cNvPicPr/>
          <p:nvPr/>
        </p:nvPicPr>
        <p:blipFill>
          <a:blip r:embed="rId1"/>
          <a:srcRect l="-29" t="-102" r="-29" b="-102"/>
          <a:stretch/>
        </p:blipFill>
        <p:spPr>
          <a:xfrm>
            <a:off x="286560" y="916560"/>
            <a:ext cx="11886120" cy="4455000"/>
          </a:xfrm>
          <a:prstGeom prst="rect">
            <a:avLst/>
          </a:prstGeom>
          <a:ln w="0">
            <a:noFill/>
          </a:ln>
        </p:spPr>
      </p:pic>
      <p:sp>
        <p:nvSpPr>
          <p:cNvPr id="475" name="Rettangolo 5"/>
          <p:cNvSpPr/>
          <p:nvPr/>
        </p:nvSpPr>
        <p:spPr>
          <a:xfrm>
            <a:off x="185040" y="5657760"/>
            <a:ext cx="12089160" cy="11869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Times New Roman"/>
                <a:ea typeface="Verdana"/>
              </a:rPr>
              <a:t> </a:t>
            </a:r>
            <a:r>
              <a:rPr b="0" lang="it-IT" sz="1800" spc="-1" strike="noStrike">
                <a:solidFill>
                  <a:srgbClr val="000000"/>
                </a:solidFill>
                <a:latin typeface="Times New Roman"/>
                <a:ea typeface="Verdana"/>
              </a:rPr>
              <a:t>Per quanto riguarda i diversi cancerogeni certi o sospetti, si può osservare nella  figura la diversa distribuzione per genere, che comporta anche differente distribuzione nei settori produttivi.  Ad esempio </a:t>
            </a:r>
            <a:r>
              <a:rPr b="1" lang="it-IT" sz="1800" spc="-1" strike="noStrike">
                <a:solidFill>
                  <a:srgbClr val="c00000"/>
                </a:solidFill>
                <a:latin typeface="Times New Roman"/>
                <a:ea typeface="Verdana"/>
              </a:rPr>
              <a:t>per le polveri tessili </a:t>
            </a:r>
            <a:r>
              <a:rPr b="0" lang="it-IT" sz="1800" spc="-1" strike="noStrike">
                <a:solidFill>
                  <a:srgbClr val="000000"/>
                </a:solidFill>
                <a:latin typeface="Times New Roman"/>
                <a:ea typeface="Verdana"/>
              </a:rPr>
              <a:t>osserviamo una maggior presenza femminile 34,3% e solo un 3% nei maschi, viceversa </a:t>
            </a:r>
            <a:r>
              <a:rPr b="1" lang="it-IT" sz="1800" spc="-1" strike="noStrike">
                <a:solidFill>
                  <a:srgbClr val="c00000"/>
                </a:solidFill>
                <a:latin typeface="Times New Roman"/>
                <a:ea typeface="Verdana"/>
              </a:rPr>
              <a:t>per le polveri di legno </a:t>
            </a:r>
            <a:r>
              <a:rPr b="0" lang="it-IT" sz="1800" spc="-1" strike="noStrike">
                <a:solidFill>
                  <a:srgbClr val="000000"/>
                </a:solidFill>
                <a:latin typeface="Times New Roman"/>
                <a:ea typeface="Verdana"/>
              </a:rPr>
              <a:t>la situazione si capovolge con 54% per i maschi e 25,7% per le femmine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76" name="Rettangolo 7"/>
          <p:cNvSpPr/>
          <p:nvPr/>
        </p:nvSpPr>
        <p:spPr>
          <a:xfrm>
            <a:off x="442800" y="128160"/>
            <a:ext cx="11239920" cy="638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it-IT" sz="1800" spc="-1" strike="noStrike">
                <a:solidFill>
                  <a:srgbClr val="000000"/>
                </a:solidFill>
                <a:latin typeface="Times New Roman"/>
                <a:ea typeface="Verdana"/>
              </a:rPr>
              <a:t>Distribuzione di frequenza  per genere per i diversi cancerogeni per i TUNS - Esposizione certa 363 casi   (328 maschi e 35 femmine). Periodo 2005-2021. Fonte: elaborazione COR TuNS toscano su dati COR TuNS toscano.</a:t>
            </a:r>
            <a:r>
              <a:rPr b="1" lang="it-IT" sz="1800" spc="-1" strike="noStrike">
                <a:solidFill>
                  <a:srgbClr val="000000"/>
                </a:solidFill>
                <a:latin typeface="Times New Roman"/>
                <a:ea typeface="Verdana"/>
              </a:rPr>
              <a:t>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77" name="CasellaDiTesto 5"/>
          <p:cNvSpPr/>
          <p:nvPr/>
        </p:nvSpPr>
        <p:spPr>
          <a:xfrm>
            <a:off x="6523200" y="6537240"/>
            <a:ext cx="53737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Century Gothic"/>
              </a:rPr>
              <a:t>Miligi et al, La salute di genere in Toscana ARS 2023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478" name="Ovale 1"/>
          <p:cNvSpPr/>
          <p:nvPr/>
        </p:nvSpPr>
        <p:spPr>
          <a:xfrm>
            <a:off x="1470600" y="1348200"/>
            <a:ext cx="1488960" cy="3157560"/>
          </a:xfrm>
          <a:prstGeom prst="ellipse">
            <a:avLst/>
          </a:prstGeom>
          <a:noFill/>
          <a:ln cap="rnd">
            <a:solidFill>
              <a:srgbClr val="7a230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9" name="Ovale 2"/>
          <p:cNvSpPr/>
          <p:nvPr/>
        </p:nvSpPr>
        <p:spPr>
          <a:xfrm>
            <a:off x="7616880" y="1847520"/>
            <a:ext cx="1488960" cy="2592000"/>
          </a:xfrm>
          <a:prstGeom prst="ellipse">
            <a:avLst/>
          </a:prstGeom>
          <a:noFill/>
          <a:ln cap="rnd">
            <a:solidFill>
              <a:srgbClr val="7a230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0" name="CasellaDiTesto 9"/>
          <p:cNvSpPr/>
          <p:nvPr/>
        </p:nvSpPr>
        <p:spPr>
          <a:xfrm>
            <a:off x="8155080" y="825480"/>
            <a:ext cx="3742200" cy="30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Montemurlo 20 Gennaio 2024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481" name="CasellaDiTesto 38"/>
          <p:cNvSpPr/>
          <p:nvPr/>
        </p:nvSpPr>
        <p:spPr>
          <a:xfrm>
            <a:off x="1620000" y="537156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asellaDiTesto 3"/>
          <p:cNvSpPr/>
          <p:nvPr/>
        </p:nvSpPr>
        <p:spPr>
          <a:xfrm>
            <a:off x="558720" y="335160"/>
            <a:ext cx="11276640" cy="6124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c00000"/>
                </a:solidFill>
                <a:latin typeface="Century Gothic"/>
                <a:ea typeface="DejaVu Sans"/>
              </a:rPr>
              <a:t>RENALOCCAM il registro dei tumori a bassa frazione eziologica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Ulteriori informazioni sui tumori per genere derivano dall’identificazione dei casi di neoplasia di possibile origine professionale utilizzato nel ReNaLOCCAM data l’elevata frequenza di questi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tumori (es. tumore del polmone) ci si basa non sulla ricerca attiva, ma sulla metodologia OCCAM che consiste nella conduzione sistematica di studi caso-controllo, in cui i casi sono forniti dai flussi sanitari quali Schede di Dimissione Ospedaliera (SDO), i controlli campionati nelle anagrafi sanitarie e l’esposizione è rappresentata dal settore di attività economica estratto mediante il collegamento automatizzato con gli archivi dell’INPS.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Per quanto riguarda la Toscana, dopo alcune sperimentazioni negli anni 200-2002, 2002-2005 e 2005-2010,  sono stati utilizzati i dati delle SDO relative al periodo 2005- 2015 che, inviati a INAIL, sono stati poi linkati con i dati INPS.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Successivamente è stata condotta un’analisi di tipo caso controllo mediante una regressione logistica aggiustata per classe di età e stratificata per genere che ha mostrato dati molto interessanti per tipo di tumore e genere.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1c436d"/>
                </a:solidFill>
                <a:latin typeface="Century Gothic"/>
                <a:ea typeface="DejaVu Sans"/>
              </a:rPr>
              <a:t>Per le </a:t>
            </a:r>
            <a:r>
              <a:rPr b="1" lang="it-IT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donne</a:t>
            </a:r>
            <a:r>
              <a:rPr b="1" lang="it-IT" sz="1800" spc="-1" strike="noStrike">
                <a:solidFill>
                  <a:srgbClr val="1c436d"/>
                </a:solidFill>
                <a:latin typeface="Century Gothic"/>
                <a:ea typeface="DejaVu Sans"/>
              </a:rPr>
              <a:t> i casi linkati con INPS risultano essere 30.704 (52,18%) e per i controlli invece 126.124 (53,59%). Per gli </a:t>
            </a:r>
            <a:r>
              <a:rPr b="1" lang="it-IT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uomini</a:t>
            </a:r>
            <a:r>
              <a:rPr b="1" lang="it-IT" sz="1800" spc="-1" strike="noStrike">
                <a:solidFill>
                  <a:srgbClr val="1c436d"/>
                </a:solidFill>
                <a:latin typeface="Century Gothic"/>
                <a:ea typeface="DejaVu Sans"/>
              </a:rPr>
              <a:t> invece i casi linkati con INPS sono 37.246 (68,53) e per quanto riguarda i controlli sono 147.028 (67,64%)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</p:txBody>
      </p:sp>
      <p:pic>
        <p:nvPicPr>
          <p:cNvPr id="483" name="Immagine 4" descr=""/>
          <p:cNvPicPr/>
          <p:nvPr/>
        </p:nvPicPr>
        <p:blipFill>
          <a:blip r:embed="rId1"/>
          <a:stretch/>
        </p:blipFill>
        <p:spPr>
          <a:xfrm>
            <a:off x="11327400" y="0"/>
            <a:ext cx="863280" cy="1222200"/>
          </a:xfrm>
          <a:prstGeom prst="rect">
            <a:avLst/>
          </a:prstGeom>
          <a:ln w="0">
            <a:noFill/>
          </a:ln>
        </p:spPr>
      </p:pic>
      <p:sp>
        <p:nvSpPr>
          <p:cNvPr id="484" name="CasellaDiTesto 39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asellaDiTesto 3"/>
          <p:cNvSpPr/>
          <p:nvPr/>
        </p:nvSpPr>
        <p:spPr>
          <a:xfrm>
            <a:off x="736560" y="192960"/>
            <a:ext cx="10717560" cy="20098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Per quanto riguarda il  </a:t>
            </a:r>
            <a:r>
              <a:rPr b="1" lang="it-IT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tumore della mammella  </a:t>
            </a:r>
            <a:r>
              <a:rPr b="0" lang="it-IT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che è il  più frequenti nelle donne è stato osservato: un eccesso di rischio tra chi lavora nel settore della distribuzione carburanti OR 1,47 (7 esposti IC 90% 0,75-2,89), nella sanità e servizi sanitari OR 1,16 (158 esposti, IC 90% 1,00-1,34), nel settore acconciature alla persona  OR 1,13 (211 esposti IC 90% 1,00-1,29). Per il </a:t>
            </a:r>
            <a:r>
              <a:rPr b="0" lang="it-IT" sz="1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tumore dell’ovaio </a:t>
            </a:r>
            <a:r>
              <a:rPr b="0" lang="it-IT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eccessi di rischio sono stati osservati nel settore del vetro OR 1,72 (6 esposti IC 90% 0,87- 3,42), plastica OR 1,20 (12 esposti IC 90% 0,74-1,94), industria alimentare OR 1,44 (27 esposti IC 90% 1,03- 2,02), tessile OR 1,15 (88 esposti IC90% 0,94-1,41), cuoio e calzature OR 1,20 (100 esposti IC 90% 0,99-1,46)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486" name="Immagine 4" descr=""/>
          <p:cNvPicPr/>
          <p:nvPr/>
        </p:nvPicPr>
        <p:blipFill>
          <a:blip r:embed="rId1"/>
          <a:stretch/>
        </p:blipFill>
        <p:spPr>
          <a:xfrm>
            <a:off x="437040" y="2340000"/>
            <a:ext cx="11262240" cy="3907440"/>
          </a:xfrm>
          <a:prstGeom prst="rect">
            <a:avLst/>
          </a:prstGeom>
          <a:ln w="0">
            <a:noFill/>
          </a:ln>
        </p:spPr>
      </p:pic>
      <p:sp>
        <p:nvSpPr>
          <p:cNvPr id="487" name="Rettangolo 5"/>
          <p:cNvSpPr/>
          <p:nvPr/>
        </p:nvSpPr>
        <p:spPr>
          <a:xfrm>
            <a:off x="437040" y="6276240"/>
            <a:ext cx="11317320" cy="5158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Aumenti di rischio per alcuni tumori in comparti lavorativi per le donne, OR  per tipo di tumore, settore lavorativo, n. di  casi esposti 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488" name="CasellaDiTesto 4"/>
          <p:cNvSpPr/>
          <p:nvPr/>
        </p:nvSpPr>
        <p:spPr>
          <a:xfrm>
            <a:off x="6523200" y="6537240"/>
            <a:ext cx="53737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Century Gothic"/>
              </a:rPr>
              <a:t>Miligi et al, la salute di genere in Toscana 2023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489" name="CasellaDiTesto 40"/>
          <p:cNvSpPr/>
          <p:nvPr/>
        </p:nvSpPr>
        <p:spPr>
          <a:xfrm>
            <a:off x="2697120" y="64800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asellaDiTesto 2"/>
          <p:cNvSpPr/>
          <p:nvPr/>
        </p:nvSpPr>
        <p:spPr>
          <a:xfrm>
            <a:off x="2063880" y="189000"/>
            <a:ext cx="5820840" cy="364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Century Gothic"/>
              </a:rPr>
              <a:t>Toscana 2005-2015 SDO ReNaLOCCAM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91" name="CasellaDiTesto 4"/>
          <p:cNvSpPr/>
          <p:nvPr/>
        </p:nvSpPr>
        <p:spPr>
          <a:xfrm>
            <a:off x="9596520" y="203040"/>
            <a:ext cx="234684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entury Gothic"/>
              </a:rPr>
              <a:t>OCCAM REGIONE TOSCANA SDO 2005-2015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492" name="" descr=""/>
          <p:cNvPicPr/>
          <p:nvPr/>
        </p:nvPicPr>
        <p:blipFill>
          <a:blip r:embed="rId1"/>
          <a:stretch/>
        </p:blipFill>
        <p:spPr>
          <a:xfrm>
            <a:off x="635040" y="977760"/>
            <a:ext cx="10896480" cy="4686480"/>
          </a:xfrm>
          <a:prstGeom prst="rect">
            <a:avLst/>
          </a:prstGeom>
          <a:ln w="0">
            <a:noFill/>
          </a:ln>
        </p:spPr>
      </p:pic>
      <p:sp>
        <p:nvSpPr>
          <p:cNvPr id="493" name="CasellaDiTesto 42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asellaDiTesto 1"/>
          <p:cNvSpPr/>
          <p:nvPr/>
        </p:nvSpPr>
        <p:spPr>
          <a:xfrm>
            <a:off x="448920" y="183960"/>
            <a:ext cx="10708200" cy="364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Century Gothic"/>
              </a:rPr>
              <a:t>Tumore della mammella 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495" name="Immagine 2" descr=""/>
          <p:cNvPicPr/>
          <p:nvPr/>
        </p:nvPicPr>
        <p:blipFill>
          <a:blip r:embed="rId1"/>
          <a:stretch/>
        </p:blipFill>
        <p:spPr>
          <a:xfrm>
            <a:off x="160200" y="553320"/>
            <a:ext cx="11761200" cy="2054160"/>
          </a:xfrm>
          <a:prstGeom prst="rect">
            <a:avLst/>
          </a:prstGeom>
          <a:ln w="0">
            <a:noFill/>
          </a:ln>
        </p:spPr>
      </p:pic>
      <p:pic>
        <p:nvPicPr>
          <p:cNvPr id="496" name="Immagine 3" descr=""/>
          <p:cNvPicPr/>
          <p:nvPr/>
        </p:nvPicPr>
        <p:blipFill>
          <a:blip r:embed="rId2"/>
          <a:stretch/>
        </p:blipFill>
        <p:spPr>
          <a:xfrm>
            <a:off x="1221480" y="3355200"/>
            <a:ext cx="10685520" cy="2949120"/>
          </a:xfrm>
          <a:prstGeom prst="rect">
            <a:avLst/>
          </a:prstGeom>
          <a:ln w="0">
            <a:noFill/>
          </a:ln>
        </p:spPr>
      </p:pic>
      <p:sp>
        <p:nvSpPr>
          <p:cNvPr id="497" name="Connettore 2 5"/>
          <p:cNvSpPr/>
          <p:nvPr/>
        </p:nvSpPr>
        <p:spPr>
          <a:xfrm flipH="1">
            <a:off x="11734920" y="3677760"/>
            <a:ext cx="373680" cy="14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19050">
            <a:solidFill>
              <a:srgbClr val="9d2d0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8" name="Connettore 2 6"/>
          <p:cNvSpPr/>
          <p:nvPr/>
        </p:nvSpPr>
        <p:spPr>
          <a:xfrm flipH="1">
            <a:off x="10139760" y="5049360"/>
            <a:ext cx="373680" cy="14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19050">
            <a:solidFill>
              <a:srgbClr val="9d2d0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9" name="Connettore 2 7"/>
          <p:cNvSpPr/>
          <p:nvPr/>
        </p:nvSpPr>
        <p:spPr>
          <a:xfrm flipH="1">
            <a:off x="10139760" y="5445000"/>
            <a:ext cx="373680" cy="14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19050">
            <a:solidFill>
              <a:srgbClr val="9d2d0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0" name="Connettore 2 8"/>
          <p:cNvSpPr/>
          <p:nvPr/>
        </p:nvSpPr>
        <p:spPr>
          <a:xfrm flipH="1">
            <a:off x="10970280" y="5729760"/>
            <a:ext cx="373680" cy="14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19050">
            <a:solidFill>
              <a:srgbClr val="9d2d0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1" name="CasellaDiTesto 10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magine 324" descr=""/>
          <p:cNvPicPr/>
          <p:nvPr/>
        </p:nvPicPr>
        <p:blipFill>
          <a:blip r:embed="rId1"/>
          <a:stretch/>
        </p:blipFill>
        <p:spPr>
          <a:xfrm>
            <a:off x="338040" y="0"/>
            <a:ext cx="5234040" cy="6857640"/>
          </a:xfrm>
          <a:prstGeom prst="rect">
            <a:avLst/>
          </a:prstGeom>
          <a:ln w="0">
            <a:noFill/>
          </a:ln>
        </p:spPr>
      </p:pic>
      <p:pic>
        <p:nvPicPr>
          <p:cNvPr id="503" name="Immagine 325" descr=""/>
          <p:cNvPicPr/>
          <p:nvPr/>
        </p:nvPicPr>
        <p:blipFill>
          <a:blip r:embed="rId2"/>
          <a:stretch/>
        </p:blipFill>
        <p:spPr>
          <a:xfrm>
            <a:off x="5289480" y="-179280"/>
            <a:ext cx="6902280" cy="1225080"/>
          </a:xfrm>
          <a:prstGeom prst="rect">
            <a:avLst/>
          </a:prstGeom>
          <a:ln w="0">
            <a:noFill/>
          </a:ln>
        </p:spPr>
      </p:pic>
      <p:pic>
        <p:nvPicPr>
          <p:cNvPr id="504" name="Immagine 326" descr=""/>
          <p:cNvPicPr/>
          <p:nvPr/>
        </p:nvPicPr>
        <p:blipFill>
          <a:blip r:embed="rId3"/>
          <a:stretch/>
        </p:blipFill>
        <p:spPr>
          <a:xfrm>
            <a:off x="5572440" y="565200"/>
            <a:ext cx="6336720" cy="6292440"/>
          </a:xfrm>
          <a:prstGeom prst="rect">
            <a:avLst/>
          </a:prstGeom>
          <a:ln w="0">
            <a:noFill/>
          </a:ln>
        </p:spPr>
      </p:pic>
      <p:sp>
        <p:nvSpPr>
          <p:cNvPr id="505" name="CasellaDiTesto 43"/>
          <p:cNvSpPr/>
          <p:nvPr/>
        </p:nvSpPr>
        <p:spPr>
          <a:xfrm>
            <a:off x="397800" y="64800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 Box 4"/>
          <p:cNvSpPr/>
          <p:nvPr/>
        </p:nvSpPr>
        <p:spPr>
          <a:xfrm>
            <a:off x="1992240" y="0"/>
            <a:ext cx="66956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it-IT" sz="1800" spc="-1" strike="noStrike">
                <a:solidFill>
                  <a:srgbClr val="000000"/>
                </a:solidFill>
                <a:latin typeface="Verdana"/>
              </a:rPr>
              <a:t>Tumore della mammella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507" name="Picture 5" descr=""/>
          <p:cNvPicPr/>
          <p:nvPr/>
        </p:nvPicPr>
        <p:blipFill>
          <a:blip r:embed="rId1"/>
          <a:stretch/>
        </p:blipFill>
        <p:spPr>
          <a:xfrm>
            <a:off x="336240" y="423720"/>
            <a:ext cx="3697920" cy="8046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6" descr=""/>
          <p:cNvPicPr/>
          <p:nvPr/>
        </p:nvPicPr>
        <p:blipFill>
          <a:blip r:embed="rId2"/>
          <a:stretch/>
        </p:blipFill>
        <p:spPr>
          <a:xfrm>
            <a:off x="-9360" y="1230480"/>
            <a:ext cx="3575520" cy="54734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7" descr=""/>
          <p:cNvPicPr/>
          <p:nvPr/>
        </p:nvPicPr>
        <p:blipFill>
          <a:blip r:embed="rId3"/>
          <a:stretch/>
        </p:blipFill>
        <p:spPr>
          <a:xfrm>
            <a:off x="4185360" y="428760"/>
            <a:ext cx="3697920" cy="2832840"/>
          </a:xfrm>
          <a:prstGeom prst="rect">
            <a:avLst/>
          </a:prstGeom>
          <a:ln w="0">
            <a:noFill/>
          </a:ln>
        </p:spPr>
      </p:pic>
      <p:sp>
        <p:nvSpPr>
          <p:cNvPr id="510" name="CasellaDiTesto 1"/>
          <p:cNvSpPr/>
          <p:nvPr/>
        </p:nvSpPr>
        <p:spPr>
          <a:xfrm>
            <a:off x="8056800" y="-149040"/>
            <a:ext cx="3826800" cy="60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Negli studi sull’ uomo e nei sistemi sperimentali inoltre c’è robusta e consistente evidenza di cambiamenti nei livelli di melatonina, un ormone secreto dalla ghiandola pineale che è il principale sincronizzatore dell’orologio biologico in grado di regolare il ritmo circadiano, in risposta alle alterazioni del alternanza luce-buio. I meccanismi ipotizzati alla base di tale effetto sarebbero vari e complessi: in estrema sintesi l’esposizione alla luce durante la notte riduce la secrezione di melatonina. Inoltre è stata osservata una prova suggestiva degli effetti sui livelli di estrogeni nelle lavoratrici che svolgono turni di lavoro notturni.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In attesa che venga meglio chiarito questo rischio anche attraverso studi epidemiologici che tengano conto di vari fattori di rischio che possano agire come confondenti o modificatori di effetto, in particolare tutti quei fattori rilevanti nel metabolismo degli estrogeni, la valutazione della IARC ha reso urgente e necessaria una valutazione del rischio in quei comparti di lavoro che presentano un’alta prevalenza di lavoro a turni notturni, come la sanità, per mettere a punto i necessari interventi di prevenzione.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511" name="CasellaDiTesto 2"/>
          <p:cNvSpPr/>
          <p:nvPr/>
        </p:nvSpPr>
        <p:spPr>
          <a:xfrm>
            <a:off x="3566160" y="3420000"/>
            <a:ext cx="4490280" cy="286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c00000"/>
                </a:solidFill>
                <a:latin typeface="Century Gothic"/>
              </a:rPr>
              <a:t>Il lavoro notturno altera l’esposizione al fotoperiodo (alternanza luce/oscurità), interferisce sui ritmi circadiani e perturba il ciclo naturale del sonno e della veglia e modifica i modelli di attività e riposo (es. ora dei pasti). La IARC ha basato la sua valutazione soprattutto sulla forte evidenza negli studi sperimentali su animale, dell’alterazione dell’alternanza luce-buio osservando che da questi studi emergono caratteristiche chiave tipiche degli agenti cancerogeni, in particolare coerenti con l’immunosoppressione, l’infiammazione cronica e la proliferazione cellulare.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512" name="CasellaDiTesto 44"/>
          <p:cNvSpPr/>
          <p:nvPr/>
        </p:nvSpPr>
        <p:spPr>
          <a:xfrm>
            <a:off x="828000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asellaDiTesto 1"/>
          <p:cNvSpPr/>
          <p:nvPr/>
        </p:nvSpPr>
        <p:spPr>
          <a:xfrm>
            <a:off x="386640" y="456120"/>
            <a:ext cx="11670120" cy="6127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Tenendo presente che questi tumori sono tra i più frequenti nell’uomo, come riportato dall’ Associazione Italiana dei Registri Tumori (I numeri del cancro, AIRTUM AIOM, 2022), questo fattore di rischio, che ha a che fare con l’organizzazione lavorativa, </a:t>
            </a:r>
            <a:r>
              <a:rPr b="1" lang="it-IT" sz="2000" spc="-1" strike="noStrike">
                <a:solidFill>
                  <a:srgbClr val="c00000"/>
                </a:solidFill>
                <a:latin typeface="Century Gothic"/>
              </a:rPr>
              <a:t>assume una particolare importanza considerando gli aspetti di prevenzione in medicina del lavoro e anche a livello assicurativo per il corretto riconoscimento dei casi di origine professionale </a:t>
            </a: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(Costa, 2010).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entury Gothic"/>
              </a:rPr>
              <a:t>Altro aspetto importante da considerale è che il lavoro a turni è sempre di più una caratteristica fondamentale dell’organizzazione lavorativa ed è articolato in svariate forme e modalità di tipo contrattuale</a:t>
            </a: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.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Nel 2019 dai risultati della EU Labour Force Survey (Eurostat) che avevano preso in considerazione 28 paesi in Europa, emergeva che nel 2018 il 13,3% degli occupati (16,7% degli uomini e 9,4% delle donne occupate) ha lavorato in turni notturni. Sebbene con modalità diversa, i turni di lavoro notturni sono molto utilizzati in sanità, nei trasporti, nel settore alimentare (es. panettieri pasticceri), forze dell’ordine, lavoratori spettacolo (es. discoteche), pubblici servizi e ristorazione, operai industrie manifatturiere.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000000"/>
                </a:solidFill>
                <a:latin typeface="Century Gothic"/>
              </a:rPr>
              <a:t>Considerando la sanità, va fatto presente che molte operatrici sanitarie hanno prestato e continuano a prestare servizio nelle strutture in orario notturno questo è uno dei comparti su cui porre l’attenzione.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  <p:sp>
        <p:nvSpPr>
          <p:cNvPr id="514" name="CasellaDiTesto 3"/>
          <p:cNvSpPr/>
          <p:nvPr/>
        </p:nvSpPr>
        <p:spPr>
          <a:xfrm>
            <a:off x="8324640" y="653976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5 Dicembre 2023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Immagine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516" name="CasellaDiTesto 3"/>
          <p:cNvSpPr/>
          <p:nvPr/>
        </p:nvSpPr>
        <p:spPr>
          <a:xfrm>
            <a:off x="8324640" y="653976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5 Dicembre 2023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517" name="CasellaDiTesto 45"/>
          <p:cNvSpPr/>
          <p:nvPr/>
        </p:nvSpPr>
        <p:spPr>
          <a:xfrm>
            <a:off x="6480000" y="58165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2700000" y="752760"/>
            <a:ext cx="9000000" cy="1047240"/>
          </a:xfrm>
          <a:prstGeom prst="rect">
            <a:avLst/>
          </a:prstGeom>
          <a:ln w="0">
            <a:noFill/>
          </a:ln>
        </p:spPr>
      </p:pic>
      <p:pic>
        <p:nvPicPr>
          <p:cNvPr id="330" name="" descr=""/>
          <p:cNvPicPr/>
          <p:nvPr/>
        </p:nvPicPr>
        <p:blipFill>
          <a:blip r:embed="rId2"/>
          <a:stretch/>
        </p:blipFill>
        <p:spPr>
          <a:xfrm>
            <a:off x="2520000" y="1786680"/>
            <a:ext cx="9540000" cy="5058000"/>
          </a:xfrm>
          <a:prstGeom prst="rect">
            <a:avLst/>
          </a:prstGeom>
          <a:ln w="0">
            <a:noFill/>
          </a:ln>
        </p:spPr>
      </p:pic>
      <p:pic>
        <p:nvPicPr>
          <p:cNvPr id="331" name="" descr=""/>
          <p:cNvPicPr/>
          <p:nvPr/>
        </p:nvPicPr>
        <p:blipFill>
          <a:blip r:embed="rId3"/>
          <a:stretch/>
        </p:blipFill>
        <p:spPr>
          <a:xfrm>
            <a:off x="5940000" y="180000"/>
            <a:ext cx="1510200" cy="360000"/>
          </a:xfrm>
          <a:prstGeom prst="rect">
            <a:avLst/>
          </a:prstGeom>
          <a:ln w="0">
            <a:noFill/>
          </a:ln>
        </p:spPr>
      </p:pic>
      <p:pic>
        <p:nvPicPr>
          <p:cNvPr id="332" name="" descr=""/>
          <p:cNvPicPr/>
          <p:nvPr/>
        </p:nvPicPr>
        <p:blipFill>
          <a:blip r:embed="rId4"/>
          <a:stretch/>
        </p:blipFill>
        <p:spPr>
          <a:xfrm>
            <a:off x="360000" y="1980000"/>
            <a:ext cx="1961640" cy="2880000"/>
          </a:xfrm>
          <a:prstGeom prst="rect">
            <a:avLst/>
          </a:prstGeom>
          <a:ln w="0">
            <a:noFill/>
          </a:ln>
        </p:spPr>
      </p:pic>
      <p:sp>
        <p:nvSpPr>
          <p:cNvPr id="333" name="CasellaDiTesto 13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34" name=""/>
          <p:cNvSpPr/>
          <p:nvPr/>
        </p:nvSpPr>
        <p:spPr>
          <a:xfrm>
            <a:off x="9720000" y="2340000"/>
            <a:ext cx="1620000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"/>
          <p:cNvSpPr/>
          <p:nvPr/>
        </p:nvSpPr>
        <p:spPr>
          <a:xfrm>
            <a:off x="3060000" y="4860000"/>
            <a:ext cx="1620000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asellaDiTesto 1"/>
          <p:cNvSpPr/>
          <p:nvPr/>
        </p:nvSpPr>
        <p:spPr>
          <a:xfrm>
            <a:off x="2782800" y="836640"/>
            <a:ext cx="7273440" cy="1004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c00000"/>
                </a:solidFill>
                <a:latin typeface="Century Gothic"/>
              </a:rPr>
              <a:t>Altri tumori </a:t>
            </a:r>
            <a:endParaRPr b="0" lang="it-IT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CasellaDiTesto 1"/>
          <p:cNvSpPr/>
          <p:nvPr/>
        </p:nvSpPr>
        <p:spPr>
          <a:xfrm>
            <a:off x="801360" y="358200"/>
            <a:ext cx="10897200" cy="5576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c00000"/>
                </a:solidFill>
                <a:latin typeface="Century Gothic"/>
              </a:rPr>
              <a:t>ALTRE ESPOSIZIONI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002060"/>
                </a:solidFill>
                <a:latin typeface="Century Gothic"/>
              </a:rPr>
              <a:t>Aumenti di rischio osservati per il tumore al seno</a:t>
            </a: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002060"/>
                </a:solidFill>
                <a:latin typeface="Century Gothic"/>
              </a:rPr>
              <a:t>SOLVENTI</a:t>
            </a: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002060"/>
                </a:solidFill>
                <a:latin typeface="Century Gothic"/>
              </a:rPr>
              <a:t>PESTICIDI </a:t>
            </a: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002060"/>
                </a:solidFill>
                <a:latin typeface="Century Gothic"/>
              </a:rPr>
              <a:t>PCB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520" name="CasellaDiTesto 47"/>
          <p:cNvSpPr/>
          <p:nvPr/>
        </p:nvSpPr>
        <p:spPr>
          <a:xfrm>
            <a:off x="6480000" y="58165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asellaDiTesto 1"/>
          <p:cNvSpPr/>
          <p:nvPr/>
        </p:nvSpPr>
        <p:spPr>
          <a:xfrm>
            <a:off x="1762920" y="885960"/>
            <a:ext cx="9454680" cy="1431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c00000"/>
                </a:solidFill>
                <a:latin typeface="Century Gothic"/>
              </a:rPr>
              <a:t>Qualche considerazione conclusiva</a:t>
            </a:r>
            <a:endParaRPr b="0" lang="it-IT" sz="4400" spc="-1" strike="noStrike">
              <a:latin typeface="Arial"/>
            </a:endParaRPr>
          </a:p>
        </p:txBody>
      </p:sp>
      <p:pic>
        <p:nvPicPr>
          <p:cNvPr id="522" name="Immagine 3" descr=""/>
          <p:cNvPicPr/>
          <p:nvPr/>
        </p:nvPicPr>
        <p:blipFill>
          <a:blip r:embed="rId1"/>
          <a:stretch/>
        </p:blipFill>
        <p:spPr>
          <a:xfrm>
            <a:off x="3026160" y="2674440"/>
            <a:ext cx="7075440" cy="3971880"/>
          </a:xfrm>
          <a:prstGeom prst="rect">
            <a:avLst/>
          </a:prstGeom>
          <a:ln w="0">
            <a:noFill/>
          </a:ln>
        </p:spPr>
      </p:pic>
      <p:sp>
        <p:nvSpPr>
          <p:cNvPr id="523" name="CasellaDiTesto 50"/>
          <p:cNvSpPr/>
          <p:nvPr/>
        </p:nvSpPr>
        <p:spPr>
          <a:xfrm>
            <a:off x="6840000" y="2365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asellaDiTesto 46"/>
          <p:cNvSpPr/>
          <p:nvPr/>
        </p:nvSpPr>
        <p:spPr>
          <a:xfrm>
            <a:off x="180000" y="171360"/>
            <a:ext cx="11898360" cy="64886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Donne e uomini sperimentano esperienze diverse nelle esposizioni occupazionali in tutti i momenti della vita professionale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Nonostante la crescente partecipazione delle donne nelle attività lavorative, permane una segregazione lavorativa per genere tra ed all’ interno dei lavori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Donne ed uomini continuano ad avere differenti esposizioni occupazionali e pattern di esposizioni multiple e concomitanti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Uomini e donne sperimentano differenze nell’ impatto sulla salute derivanti dal esposizioni lavorative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Il lavoro impatta in maniera diversa per uomini e donne nella loro vita al di fuori del lavoro  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525" name="CasellaDiTesto 51"/>
          <p:cNvSpPr/>
          <p:nvPr/>
        </p:nvSpPr>
        <p:spPr>
          <a:xfrm>
            <a:off x="6480000" y="64800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Figura a mano libera: forma 665"/>
          <p:cNvSpPr/>
          <p:nvPr/>
        </p:nvSpPr>
        <p:spPr>
          <a:xfrm>
            <a:off x="291240" y="636120"/>
            <a:ext cx="11586240" cy="610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c00000"/>
                </a:solidFill>
                <a:latin typeface="Verdana"/>
                <a:ea typeface="DejaVu Sans"/>
              </a:rPr>
              <a:t>vorremmo far presente che </a:t>
            </a:r>
            <a:endParaRPr b="0" lang="it-IT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c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c00000"/>
                </a:solidFill>
                <a:latin typeface="Verdana"/>
                <a:ea typeface="DejaVu Sans"/>
              </a:rPr>
              <a:t>al di là di una possibile minore esposizione in alcuni contesti lavorativi,  </a:t>
            </a:r>
            <a:endParaRPr b="0" lang="it-IT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c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c00000"/>
                </a:solidFill>
                <a:latin typeface="Verdana"/>
                <a:ea typeface="DejaVu Sans"/>
              </a:rPr>
              <a:t>al di là di una possibile segregazione orizzontale del lavoro con la tendenza ad impiegare uomini e donne in mansioni e settori diversi, </a:t>
            </a:r>
            <a:endParaRPr b="0" lang="it-IT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c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c00000"/>
                </a:solidFill>
                <a:latin typeface="Verdana"/>
                <a:ea typeface="DejaVu Sans"/>
              </a:rPr>
              <a:t>al di là del fatto che il lavoro all’interno della stessa mansione può essere diverso e prevedere compiti diversi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002060"/>
                </a:solidFill>
                <a:latin typeface="Verdana"/>
                <a:ea typeface="DejaVu Sans"/>
              </a:rPr>
              <a:t>vi sia una possibile sottovalutazione dei fattori di rischio occupazionali dovuta a scarsità di informazioni sulle donne.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002060"/>
                </a:solidFill>
                <a:latin typeface="Verdana"/>
                <a:ea typeface="DejaVu Sans"/>
              </a:rPr>
              <a:t>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c00000"/>
                </a:solidFill>
                <a:latin typeface="Verdana"/>
                <a:ea typeface="DejaVu Sans"/>
              </a:rPr>
              <a:t> </a:t>
            </a:r>
            <a:r>
              <a:rPr b="1" lang="it-IT" sz="2400" spc="-1" strike="noStrike">
                <a:solidFill>
                  <a:srgbClr val="c00000"/>
                </a:solidFill>
                <a:latin typeface="Verdana"/>
                <a:ea typeface="DejaVu Sans"/>
              </a:rPr>
              <a:t>Si ribadisce quindi la necessità di incrementare gli studi sulle donne, in particolare in comparti lavorativi con maggiore presenza di lavoratrici, quali per esempio la sanità, i servizi o le industrie in cui è riconosciuta la presenza di cancerogeni</a:t>
            </a:r>
            <a:r>
              <a:rPr b="1" lang="it-IT" sz="2600" spc="-1" strike="noStrike">
                <a:solidFill>
                  <a:srgbClr val="c00000"/>
                </a:solidFill>
                <a:latin typeface="Verdana"/>
                <a:ea typeface="DejaVu Sans"/>
              </a:rPr>
              <a:t>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527" name="Figura a mano libera: forma 2"/>
          <p:cNvSpPr/>
          <p:nvPr/>
        </p:nvSpPr>
        <p:spPr>
          <a:xfrm>
            <a:off x="180000" y="0"/>
            <a:ext cx="12189600" cy="63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a7a1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35000" rIns="135000" tIns="135000" bIns="135000" anchor="t">
            <a:spAutoFit/>
          </a:bodyPr>
          <a:p>
            <a:pPr marL="216000" indent="-216000" algn="ctr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Clr>
                <a:srgbClr val="ffff00"/>
              </a:buClr>
              <a:buSzPct val="70000"/>
              <a:buFont typeface="Times New Roman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 </a:t>
            </a:r>
            <a:r>
              <a:rPr b="1" lang="it-IT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QUALCHE SPUNTO DI RIFLESSIONE 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528" name="CasellaDiTesto 48"/>
          <p:cNvSpPr/>
          <p:nvPr/>
        </p:nvSpPr>
        <p:spPr>
          <a:xfrm>
            <a:off x="7418160" y="653760"/>
            <a:ext cx="37393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L. Miligi Pisa 7 Marzo 2024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529" name="CasellaDiTesto 52"/>
          <p:cNvSpPr/>
          <p:nvPr/>
        </p:nvSpPr>
        <p:spPr>
          <a:xfrm>
            <a:off x="7920000" y="65545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CasellaDiTesto 3"/>
          <p:cNvSpPr/>
          <p:nvPr/>
        </p:nvSpPr>
        <p:spPr>
          <a:xfrm>
            <a:off x="873720" y="243360"/>
            <a:ext cx="11104560" cy="5576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entury Gothic"/>
              </a:rPr>
              <a:t>Nonostante alcuni gap la ricerca epidemiologica sui tumori e lavoro nelle donne sta aumentando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entury Gothic"/>
              </a:rPr>
              <a:t>Anche se permangono limiti dovuti al basso numero di donne soprattutto quando si studiano alcuni tipi di tumori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entury Gothic"/>
              </a:rPr>
              <a:t>Rimangono problemi legati a come gli studi vengono condotti e analizzati.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entury Gothic"/>
              </a:rPr>
              <a:t>Quindi: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entury Gothic"/>
              </a:rPr>
              <a:t>Aumentare la numerosità delle donne negli studi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entury Gothic"/>
              </a:rPr>
              <a:t>Utilizzare una definizione dell’ esposizione che tenga conto delle donne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entury Gothic"/>
              </a:rPr>
              <a:t>E considerare confondenti sesso e genere specifici 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531" name="CasellaDiTesto 49"/>
          <p:cNvSpPr/>
          <p:nvPr/>
        </p:nvSpPr>
        <p:spPr>
          <a:xfrm>
            <a:off x="6517800" y="635652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magine 1" descr=""/>
          <p:cNvPicPr/>
          <p:nvPr/>
        </p:nvPicPr>
        <p:blipFill>
          <a:blip r:embed="rId1"/>
          <a:stretch/>
        </p:blipFill>
        <p:spPr>
          <a:xfrm>
            <a:off x="8644680" y="180000"/>
            <a:ext cx="3235320" cy="3780000"/>
          </a:xfrm>
          <a:prstGeom prst="rect">
            <a:avLst/>
          </a:prstGeom>
          <a:ln w="0">
            <a:noFill/>
          </a:ln>
        </p:spPr>
      </p:pic>
      <p:pic>
        <p:nvPicPr>
          <p:cNvPr id="533" name="Immagine 2" descr=""/>
          <p:cNvPicPr/>
          <p:nvPr/>
        </p:nvPicPr>
        <p:blipFill>
          <a:blip r:embed="rId2"/>
          <a:stretch/>
        </p:blipFill>
        <p:spPr>
          <a:xfrm>
            <a:off x="140400" y="0"/>
            <a:ext cx="4024440" cy="6857640"/>
          </a:xfrm>
          <a:prstGeom prst="rect">
            <a:avLst/>
          </a:prstGeom>
          <a:ln w="0">
            <a:noFill/>
          </a:ln>
        </p:spPr>
      </p:pic>
      <p:pic>
        <p:nvPicPr>
          <p:cNvPr id="534" name="Immagine 3" descr=""/>
          <p:cNvPicPr/>
          <p:nvPr/>
        </p:nvPicPr>
        <p:blipFill>
          <a:blip r:embed="rId3"/>
          <a:stretch/>
        </p:blipFill>
        <p:spPr>
          <a:xfrm>
            <a:off x="4303800" y="0"/>
            <a:ext cx="4243680" cy="6857640"/>
          </a:xfrm>
          <a:prstGeom prst="rect">
            <a:avLst/>
          </a:prstGeom>
          <a:ln w="0">
            <a:noFill/>
          </a:ln>
        </p:spPr>
      </p:pic>
      <p:sp>
        <p:nvSpPr>
          <p:cNvPr id="535" name="CasellaDiTesto 7"/>
          <p:cNvSpPr/>
          <p:nvPr/>
        </p:nvSpPr>
        <p:spPr>
          <a:xfrm>
            <a:off x="8547480" y="630000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CasellaDiTesto 1"/>
          <p:cNvSpPr/>
          <p:nvPr/>
        </p:nvSpPr>
        <p:spPr>
          <a:xfrm>
            <a:off x="1610280" y="934200"/>
            <a:ext cx="7921080" cy="1919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c00000"/>
                </a:solidFill>
                <a:latin typeface="Century Gothic"/>
              </a:rPr>
              <a:t>Grazie per l’attenzione!</a:t>
            </a:r>
            <a:endParaRPr b="0" lang="it-IT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magine 167" descr=""/>
          <p:cNvPicPr/>
          <p:nvPr/>
        </p:nvPicPr>
        <p:blipFill>
          <a:blip r:embed="rId1"/>
          <a:stretch/>
        </p:blipFill>
        <p:spPr>
          <a:xfrm rot="21596400">
            <a:off x="149040" y="123480"/>
            <a:ext cx="5024520" cy="6590520"/>
          </a:xfrm>
          <a:prstGeom prst="rect">
            <a:avLst/>
          </a:prstGeom>
          <a:ln w="0">
            <a:noFill/>
          </a:ln>
        </p:spPr>
      </p:pic>
      <p:pic>
        <p:nvPicPr>
          <p:cNvPr id="337" name="Immagine 168" descr=""/>
          <p:cNvPicPr/>
          <p:nvPr/>
        </p:nvPicPr>
        <p:blipFill>
          <a:blip r:embed="rId2"/>
          <a:stretch/>
        </p:blipFill>
        <p:spPr>
          <a:xfrm rot="21582000">
            <a:off x="5281560" y="1163160"/>
            <a:ext cx="7010640" cy="532440"/>
          </a:xfrm>
          <a:prstGeom prst="rect">
            <a:avLst/>
          </a:prstGeom>
          <a:ln w="0">
            <a:noFill/>
          </a:ln>
        </p:spPr>
      </p:pic>
      <p:pic>
        <p:nvPicPr>
          <p:cNvPr id="338" name="Immagine 169" descr=""/>
          <p:cNvPicPr/>
          <p:nvPr/>
        </p:nvPicPr>
        <p:blipFill>
          <a:blip r:embed="rId3"/>
          <a:stretch/>
        </p:blipFill>
        <p:spPr>
          <a:xfrm>
            <a:off x="5554440" y="1697400"/>
            <a:ext cx="6555960" cy="1797480"/>
          </a:xfrm>
          <a:prstGeom prst="rect">
            <a:avLst/>
          </a:prstGeom>
          <a:ln w="0">
            <a:noFill/>
          </a:ln>
        </p:spPr>
      </p:pic>
      <p:pic>
        <p:nvPicPr>
          <p:cNvPr id="339" name="Immagine 170" descr=""/>
          <p:cNvPicPr/>
          <p:nvPr/>
        </p:nvPicPr>
        <p:blipFill>
          <a:blip r:embed="rId4"/>
          <a:stretch/>
        </p:blipFill>
        <p:spPr>
          <a:xfrm>
            <a:off x="5616360" y="3418920"/>
            <a:ext cx="6573960" cy="2880360"/>
          </a:xfrm>
          <a:prstGeom prst="rect">
            <a:avLst/>
          </a:prstGeom>
          <a:ln w="0">
            <a:noFill/>
          </a:ln>
        </p:spPr>
      </p:pic>
      <p:pic>
        <p:nvPicPr>
          <p:cNvPr id="340" name="Immagine 171" descr=""/>
          <p:cNvPicPr/>
          <p:nvPr/>
        </p:nvPicPr>
        <p:blipFill>
          <a:blip r:embed="rId5"/>
          <a:stretch/>
        </p:blipFill>
        <p:spPr>
          <a:xfrm>
            <a:off x="11340000" y="5958000"/>
            <a:ext cx="603000" cy="899280"/>
          </a:xfrm>
          <a:prstGeom prst="rect">
            <a:avLst/>
          </a:prstGeom>
          <a:ln w="0">
            <a:noFill/>
          </a:ln>
        </p:spPr>
      </p:pic>
      <p:pic>
        <p:nvPicPr>
          <p:cNvPr id="341" name="Immagine 173" descr=""/>
          <p:cNvPicPr/>
          <p:nvPr/>
        </p:nvPicPr>
        <p:blipFill>
          <a:blip r:embed="rId6"/>
          <a:stretch/>
        </p:blipFill>
        <p:spPr>
          <a:xfrm>
            <a:off x="5477040" y="-129240"/>
            <a:ext cx="6633360" cy="1211760"/>
          </a:xfrm>
          <a:prstGeom prst="rect">
            <a:avLst/>
          </a:prstGeom>
          <a:ln w="0">
            <a:noFill/>
          </a:ln>
        </p:spPr>
      </p:pic>
      <p:sp>
        <p:nvSpPr>
          <p:cNvPr id="342" name="Rettangolo 1"/>
          <p:cNvSpPr/>
          <p:nvPr/>
        </p:nvSpPr>
        <p:spPr>
          <a:xfrm>
            <a:off x="5554440" y="1800000"/>
            <a:ext cx="6573960" cy="4580640"/>
          </a:xfrm>
          <a:prstGeom prst="rect">
            <a:avLst/>
          </a:prstGeom>
          <a:noFill/>
          <a:ln cap="rnd" w="3810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3" name=""/>
          <p:cNvSpPr/>
          <p:nvPr/>
        </p:nvSpPr>
        <p:spPr>
          <a:xfrm>
            <a:off x="7380000" y="5940000"/>
            <a:ext cx="1440000" cy="440640"/>
          </a:xfrm>
          <a:prstGeom prst="ellipse">
            <a:avLst/>
          </a:prstGeom>
          <a:noFill/>
          <a:ln w="36000">
            <a:solidFill>
              <a:srgbClr val="bf004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asellaDiTesto 14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magine 9" descr=""/>
          <p:cNvPicPr/>
          <p:nvPr/>
        </p:nvPicPr>
        <p:blipFill>
          <a:blip r:embed="rId1"/>
          <a:stretch/>
        </p:blipFill>
        <p:spPr>
          <a:xfrm rot="5400000">
            <a:off x="1473480" y="1686600"/>
            <a:ext cx="3697560" cy="6644160"/>
          </a:xfrm>
          <a:prstGeom prst="rect">
            <a:avLst/>
          </a:prstGeom>
          <a:ln w="0">
            <a:noFill/>
          </a:ln>
        </p:spPr>
      </p:pic>
      <p:pic>
        <p:nvPicPr>
          <p:cNvPr id="346" name="Immagine 10" descr=""/>
          <p:cNvPicPr/>
          <p:nvPr/>
        </p:nvPicPr>
        <p:blipFill>
          <a:blip r:embed="rId2"/>
          <a:stretch/>
        </p:blipFill>
        <p:spPr>
          <a:xfrm>
            <a:off x="181800" y="3020760"/>
            <a:ext cx="1111320" cy="268560"/>
          </a:xfrm>
          <a:prstGeom prst="rect">
            <a:avLst/>
          </a:prstGeom>
          <a:ln w="0">
            <a:noFill/>
          </a:ln>
        </p:spPr>
      </p:pic>
      <p:pic>
        <p:nvPicPr>
          <p:cNvPr id="347" name="Immagine 11" descr=""/>
          <p:cNvPicPr/>
          <p:nvPr/>
        </p:nvPicPr>
        <p:blipFill>
          <a:blip r:embed="rId3"/>
          <a:stretch/>
        </p:blipFill>
        <p:spPr>
          <a:xfrm>
            <a:off x="1407240" y="2990880"/>
            <a:ext cx="322200" cy="241560"/>
          </a:xfrm>
          <a:prstGeom prst="rect">
            <a:avLst/>
          </a:prstGeom>
          <a:ln w="0">
            <a:noFill/>
          </a:ln>
        </p:spPr>
      </p:pic>
      <p:sp>
        <p:nvSpPr>
          <p:cNvPr id="348" name="Figura a mano libera: forma 12"/>
          <p:cNvSpPr/>
          <p:nvPr/>
        </p:nvSpPr>
        <p:spPr>
          <a:xfrm>
            <a:off x="84600" y="18720"/>
            <a:ext cx="6597000" cy="311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6600" spc="-1" strike="noStrike">
                <a:solidFill>
                  <a:srgbClr val="ff0000"/>
                </a:solidFill>
                <a:latin typeface="Verdana"/>
                <a:ea typeface="DejaVu Sans"/>
              </a:rPr>
              <a:t>Lavoro  e tumori nelle donne</a:t>
            </a:r>
            <a:endParaRPr b="0" lang="it-IT" sz="6600" spc="-1" strike="noStrike">
              <a:latin typeface="Arial"/>
            </a:endParaRPr>
          </a:p>
        </p:txBody>
      </p:sp>
      <p:sp>
        <p:nvSpPr>
          <p:cNvPr id="349" name="Figura a mano libera: forma 13"/>
          <p:cNvSpPr/>
          <p:nvPr/>
        </p:nvSpPr>
        <p:spPr>
          <a:xfrm>
            <a:off x="6741720" y="155160"/>
            <a:ext cx="5472000" cy="449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002060"/>
                </a:solidFill>
                <a:latin typeface="Verdana"/>
                <a:ea typeface="DejaVu Sans"/>
              </a:rPr>
              <a:t>Diversi studi in letteratura hanno fornito misure sulla stima della frazione attribuibile dei tumori a causa delle esposizioni professionali  che oscilla tra l’8% ed il 2%, le stime variano se si considerano uomini (14-3%) e le donne (2-1%). 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it-IT" sz="2400" spc="-1" strike="noStrike">
                <a:solidFill>
                  <a:srgbClr val="002060"/>
                </a:solidFill>
                <a:latin typeface="Verdana"/>
                <a:ea typeface="DejaVu Sans"/>
              </a:rPr>
              <a:t>La valutazione per quanto riguarda le donne è una questione controversa, per alcuni determinata da una più bassa esposizione nelle donne o per altri invece è determinata da una sottostima dei rischi occupazionali nelle donne 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350" name="CasellaDiTesto 8"/>
          <p:cNvSpPr/>
          <p:nvPr/>
        </p:nvSpPr>
        <p:spPr>
          <a:xfrm>
            <a:off x="2353680" y="653184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Montemurlo 20 Gennaio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magine 3" descr=""/>
          <p:cNvPicPr/>
          <p:nvPr/>
        </p:nvPicPr>
        <p:blipFill>
          <a:blip r:embed="rId1"/>
          <a:stretch/>
        </p:blipFill>
        <p:spPr>
          <a:xfrm>
            <a:off x="566280" y="0"/>
            <a:ext cx="11059200" cy="6956640"/>
          </a:xfrm>
          <a:prstGeom prst="rect">
            <a:avLst/>
          </a:prstGeom>
          <a:ln w="0">
            <a:noFill/>
          </a:ln>
        </p:spPr>
      </p:pic>
      <p:sp>
        <p:nvSpPr>
          <p:cNvPr id="352" name="CasellaDiTesto 15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magine 293" descr=""/>
          <p:cNvPicPr/>
          <p:nvPr/>
        </p:nvPicPr>
        <p:blipFill>
          <a:blip r:embed="rId1"/>
          <a:stretch/>
        </p:blipFill>
        <p:spPr>
          <a:xfrm>
            <a:off x="144000" y="-30240"/>
            <a:ext cx="7486920" cy="1930320"/>
          </a:xfrm>
          <a:prstGeom prst="rect">
            <a:avLst/>
          </a:prstGeom>
          <a:ln w="0">
            <a:noFill/>
          </a:ln>
        </p:spPr>
      </p:pic>
      <p:pic>
        <p:nvPicPr>
          <p:cNvPr id="354" name="Immagine 294" descr=""/>
          <p:cNvPicPr/>
          <p:nvPr/>
        </p:nvPicPr>
        <p:blipFill>
          <a:blip r:embed="rId2"/>
          <a:stretch/>
        </p:blipFill>
        <p:spPr>
          <a:xfrm>
            <a:off x="0" y="1901880"/>
            <a:ext cx="7630920" cy="4339800"/>
          </a:xfrm>
          <a:prstGeom prst="rect">
            <a:avLst/>
          </a:prstGeom>
          <a:ln w="0">
            <a:noFill/>
          </a:ln>
        </p:spPr>
      </p:pic>
      <p:pic>
        <p:nvPicPr>
          <p:cNvPr id="355" name="Immagine 295" descr=""/>
          <p:cNvPicPr/>
          <p:nvPr/>
        </p:nvPicPr>
        <p:blipFill>
          <a:blip r:embed="rId3"/>
          <a:stretch/>
        </p:blipFill>
        <p:spPr>
          <a:xfrm>
            <a:off x="397800" y="6093000"/>
            <a:ext cx="2256480" cy="448920"/>
          </a:xfrm>
          <a:prstGeom prst="rect">
            <a:avLst/>
          </a:prstGeom>
          <a:ln w="0">
            <a:noFill/>
          </a:ln>
        </p:spPr>
      </p:pic>
      <p:sp>
        <p:nvSpPr>
          <p:cNvPr id="356" name="Figura a mano libera: forma 296"/>
          <p:cNvSpPr/>
          <p:nvPr/>
        </p:nvSpPr>
        <p:spPr>
          <a:xfrm>
            <a:off x="2878200" y="6243480"/>
            <a:ext cx="1365840" cy="291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it-IT" sz="1300" spc="-1" strike="noStrike">
                <a:solidFill>
                  <a:srgbClr val="000000"/>
                </a:solidFill>
                <a:latin typeface="Verdana"/>
                <a:ea typeface="DejaVu Sans"/>
              </a:rPr>
              <a:t>2015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357" name="Figura a mano libera: forma 298"/>
          <p:cNvSpPr/>
          <p:nvPr/>
        </p:nvSpPr>
        <p:spPr>
          <a:xfrm>
            <a:off x="7756560" y="1836720"/>
            <a:ext cx="4165560" cy="459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it-IT" sz="2100" spc="-1" strike="noStrike">
                <a:solidFill>
                  <a:srgbClr val="ff0000"/>
                </a:solidFill>
                <a:latin typeface="Verdana"/>
                <a:ea typeface="DejaVu Sans"/>
              </a:rPr>
              <a:t>Nel 2015 Hohenadel, pur constatando un aumento della quota di studi che includevano le donne (62% nel periodo 2006-2009 rispetto al 39% del periodo 1991-1995), sottolineava quanto la percentuale restasse bassa a fronte del valore costante (intorno al 90%) delle pubblicazioni sugli uomini. </a:t>
            </a:r>
            <a:endParaRPr b="0" lang="it-IT" sz="21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it-IT" sz="2100" spc="-1" strike="noStrike">
              <a:latin typeface="Arial"/>
            </a:endParaRPr>
          </a:p>
        </p:txBody>
      </p:sp>
      <p:sp>
        <p:nvSpPr>
          <p:cNvPr id="358" name="CasellaDiTesto 1"/>
          <p:cNvSpPr/>
          <p:nvPr/>
        </p:nvSpPr>
        <p:spPr>
          <a:xfrm>
            <a:off x="7631280" y="81720"/>
            <a:ext cx="4416480" cy="1614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it-IT" sz="2000" spc="-1" strike="noStrike">
                <a:solidFill>
                  <a:srgbClr val="a53010"/>
                </a:solidFill>
                <a:latin typeface="Century Gothic"/>
              </a:rPr>
              <a:t>Esistenza di un gender gap nella letteratura sui tumori occupazionali non del tutto spiegabile dalle differenze di esposizione 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359" name="CasellaDiTesto 16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asellaDiTesto 1"/>
          <p:cNvSpPr/>
          <p:nvPr/>
        </p:nvSpPr>
        <p:spPr>
          <a:xfrm>
            <a:off x="595440" y="1272960"/>
            <a:ext cx="11000880" cy="48452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Century Gothic"/>
              </a:rPr>
              <a:t>Un’ulteriore carenza riguarda la disponibilità di analisi approfondite (per esempio il basso numero di donne incluse negli studi offre meno probabilità di approfondire la relazione dose-risposta). Questa mancanza di dati sulle donne è preoccupante per una serie di motivi: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per il possibile aumento del numero di donne nella forza lavoro,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per il possibile aumento della percentuale di donne che svolgono lavori con esposizioni potenzialmente pericolose,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 </a:t>
            </a:r>
            <a:endParaRPr b="0" lang="it-IT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b="1" lang="it-IT" sz="2400" spc="-1" strike="noStrike">
                <a:solidFill>
                  <a:srgbClr val="ff0000"/>
                </a:solidFill>
                <a:latin typeface="Century Gothic"/>
              </a:rPr>
              <a:t>per il fatto che le informazioni sul rischio cancerogeno provengono soprattutto da studi condotti sugli uomini, non sono adeguati a descrivere il rischio tra le donne</a:t>
            </a:r>
            <a:r>
              <a:rPr b="1" lang="it-IT" sz="24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361" name="CasellaDiTesto 2"/>
          <p:cNvSpPr/>
          <p:nvPr/>
        </p:nvSpPr>
        <p:spPr>
          <a:xfrm>
            <a:off x="594000" y="189000"/>
            <a:ext cx="10793160" cy="956160"/>
          </a:xfrm>
          <a:prstGeom prst="rect">
            <a:avLst/>
          </a:prstGeom>
          <a:solidFill>
            <a:srgbClr val="ca7a1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35000" rIns="135000" tIns="135000" bIns="135000" anchor="t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b="1" lang="it-IT" sz="4500" spc="-1" strike="noStrike">
                <a:solidFill>
                  <a:srgbClr val="ffff00"/>
                </a:solidFill>
                <a:latin typeface="Times New Roman"/>
              </a:rPr>
              <a:t>Carenza di dati sulle donne </a:t>
            </a:r>
            <a:endParaRPr b="0" lang="it-IT" sz="4500" spc="-1" strike="noStrike">
              <a:latin typeface="Arial"/>
            </a:endParaRPr>
          </a:p>
        </p:txBody>
      </p:sp>
      <p:sp>
        <p:nvSpPr>
          <p:cNvPr id="362" name="CasellaDiTesto 18"/>
          <p:cNvSpPr/>
          <p:nvPr/>
        </p:nvSpPr>
        <p:spPr>
          <a:xfrm>
            <a:off x="6439320" y="6468480"/>
            <a:ext cx="37422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Century Gothic"/>
              </a:rPr>
              <a:t>L. Miligi  AUSER 23 Maggio 2024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2530</TotalTime>
  <Application>LibreOffice/7.2.0.4$Windows_X86_64 LibreOffice_project/9a9c6381e3f7a62afc1329bd359cc48accb6435b</Application>
  <AppVersion>15.0000</AppVersion>
  <Words>3713</Words>
  <Paragraphs>427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2023-04-17T09:03:34Z</dcterms:created>
  <dc:creator>lucia miligi</dc:creator>
  <dc:description/>
  <dc:language>it-IT</dc:language>
  <cp:lastModifiedBy/>
  <cp:lastPrinted>2024-01-19T15:31:47Z</cp:lastPrinted>
  <dcterms:modified xsi:type="dcterms:W3CDTF">2024-05-23T17:59:57Z</dcterms:modified>
  <cp:revision>132</cp:revision>
  <dc:subject/>
  <dc:title>Presentazione standard di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Widescreen</vt:lpwstr>
  </property>
  <property fmtid="{D5CDD505-2E9C-101B-9397-08002B2CF9AE}" pid="4" name="Slides">
    <vt:i4>48</vt:i4>
  </property>
</Properties>
</file>