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</p:sldIdLst>
  <p:sldSz cy="5143500" cx="9144000"/>
  <p:notesSz cx="6858000" cy="9144000"/>
  <p:embeddedFontLst>
    <p:embeddedFont>
      <p:font typeface="Roboto"/>
      <p:regular r:id="rId44"/>
      <p:bold r:id="rId45"/>
      <p:italic r:id="rId46"/>
      <p:boldItalic r:id="rId47"/>
    </p:embeddedFont>
    <p:embeddedFont>
      <p:font typeface="Roboto Medium"/>
      <p:regular r:id="rId48"/>
      <p:bold r:id="rId49"/>
      <p:italic r:id="rId50"/>
      <p:boldItalic r:id="rId5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font" Target="fonts/Roboto-regular.fntdata"/><Relationship Id="rId43" Type="http://schemas.openxmlformats.org/officeDocument/2006/relationships/slide" Target="slides/slide38.xml"/><Relationship Id="rId46" Type="http://schemas.openxmlformats.org/officeDocument/2006/relationships/font" Target="fonts/Roboto-italic.fntdata"/><Relationship Id="rId45" Type="http://schemas.openxmlformats.org/officeDocument/2006/relationships/font" Target="fonts/Robot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font" Target="fonts/RobotoMedium-regular.fntdata"/><Relationship Id="rId47" Type="http://schemas.openxmlformats.org/officeDocument/2006/relationships/font" Target="fonts/Roboto-boldItalic.fntdata"/><Relationship Id="rId49" Type="http://schemas.openxmlformats.org/officeDocument/2006/relationships/font" Target="fonts/RobotoMedium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font" Target="fonts/RobotoMedium-boldItalic.fntdata"/><Relationship Id="rId50" Type="http://schemas.openxmlformats.org/officeDocument/2006/relationships/font" Target="fonts/RobotoMedium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20f4827d93e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20f4827d93e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2125f14e7b9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2125f14e7b9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20f7ee44aab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20f7ee44aab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20f605bd58e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20f605bd58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21126340a67_0_1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21126340a67_0_1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20f7ee44aab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20f7ee44aab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20f605bd58e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20f605bd58e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20f605bd58e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20f605bd58e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20f605bd58e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20f605bd58e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20f4827d93e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20f4827d93e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0e42b6d102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0e42b6d102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20f605bd58e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20f605bd58e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20f605bd58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20f605bd58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20f605bd58e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20f605bd58e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2080b3b507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2080b3b507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20f7ee44aab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20f7ee44aab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20f7ee44aab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20f7ee44aab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20f7ee44aab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20f7ee44aab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2125f14e7b9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5" name="Google Shape;345;g2125f14e7b9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2080b3b5075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2080b3b5075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g20f605bd58e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2" name="Google Shape;372;g20f605bd58e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0e42b6d10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0e42b6d10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g20f4827d93e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9" name="Google Shape;379;g20f4827d93e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20f7ee44aab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Google Shape;387;g20f7ee44aab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20f4827d93e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20f4827d93e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g20f7ee44aab_1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3" name="Google Shape;403;g20f7ee44aab_1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g20f7ee44aa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1" name="Google Shape;411;g20f7ee44aa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g20f4827d93e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0" name="Google Shape;420;g20f4827d93e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g20f7ee44aab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8" name="Google Shape;428;g20f7ee44aab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213440aaaf2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6" name="Google Shape;436;g213440aaaf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g20f7ee44aab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5" name="Google Shape;445;g20f7ee44aab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080b3b5075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080b3b5075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080b3b5075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080b3b5075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080b3b5075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080b3b5075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0e42b6d102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20e42b6d102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0f4827d93e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20f4827d93e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20f4827d93e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20f4827d93e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D9D9D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anagrafe.iccu.sbn.it/it/" TargetMode="External"/><Relationship Id="rId4" Type="http://schemas.openxmlformats.org/officeDocument/2006/relationships/hyperlink" Target="https://www.iccu.sbn.it/it/SBN/poli-e-biblioteche/" TargetMode="External"/><Relationship Id="rId9" Type="http://schemas.openxmlformats.org/officeDocument/2006/relationships/image" Target="../media/image1.png"/><Relationship Id="rId5" Type="http://schemas.openxmlformats.org/officeDocument/2006/relationships/hyperlink" Target="https://www.beniculturali.it/enti/biblioteche" TargetMode="External"/><Relationship Id="rId6" Type="http://schemas.openxmlformats.org/officeDocument/2006/relationships/hyperlink" Target="https://acnpsearch.unibo.it/librarysearch" TargetMode="External"/><Relationship Id="rId7" Type="http://schemas.openxmlformats.org/officeDocument/2006/relationships/hyperlink" Target="https://www.reteurbs.org/" TargetMode="External"/><Relationship Id="rId8" Type="http://schemas.openxmlformats.org/officeDocument/2006/relationships/hyperlink" Target="https://www.urbe.it/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www.istat.it/it/archivio/biblioteche" TargetMode="External"/><Relationship Id="rId4" Type="http://schemas.openxmlformats.org/officeDocument/2006/relationships/hyperlink" Target="https://biblioteche.cultura.gov.it/it/" TargetMode="External"/><Relationship Id="rId5" Type="http://schemas.openxmlformats.org/officeDocument/2006/relationships/hyperlink" Target="https://www.regione.toscana.it/biblioteche" TargetMode="External"/><Relationship Id="rId6" Type="http://schemas.openxmlformats.org/officeDocument/2006/relationships/hyperlink" Target="https://www.regione.lazio.it/cittadini/cultura/musei-biblioteche-archivi/biblioteche" TargetMode="External"/><Relationship Id="rId7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anagrafe.iccu.sbn.it/it/open-data/" TargetMode="External"/><Relationship Id="rId4" Type="http://schemas.openxmlformats.org/officeDocument/2006/relationships/hyperlink" Target="https://www.beniculturali.it/open-data-e-linked-data" TargetMode="External"/><Relationship Id="rId5" Type="http://schemas.openxmlformats.org/officeDocument/2006/relationships/hyperlink" Target="https://dati.lombardia.it/" TargetMode="External"/><Relationship Id="rId6" Type="http://schemas.openxmlformats.org/officeDocument/2006/relationships/hyperlink" Target="https://www.bibliotechediroma.it/opac/article/open-data-nelle-biblioteche-di-roma/open-data" TargetMode="External"/><Relationship Id="rId7" Type="http://schemas.openxmlformats.org/officeDocument/2006/relationships/hyperlink" Target="https://opendata.comune.fi.it/?q=metarepo/datasetinfo&amp;id=biblioteche-sdiaf" TargetMode="External"/><Relationship Id="rId8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opac.sbn.it/" TargetMode="External"/><Relationship Id="rId4" Type="http://schemas.openxmlformats.org/officeDocument/2006/relationships/hyperlink" Target="https://www.iccu.sbn.it/it/SBN/poli-e-biblioteche/" TargetMode="External"/><Relationship Id="rId11" Type="http://schemas.openxmlformats.org/officeDocument/2006/relationships/image" Target="../media/image1.png"/><Relationship Id="rId10" Type="http://schemas.openxmlformats.org/officeDocument/2006/relationships/hyperlink" Target="https://strutture-provincia.primo.exlibrisgroup.com/discovery/search?vid=39SBT_INST:39SBT_UNI_TN&amp;tab=UNI_DISCOVERY" TargetMode="External"/><Relationship Id="rId9" Type="http://schemas.openxmlformats.org/officeDocument/2006/relationships/hyperlink" Target="https://acnpsearch.unibo.it/" TargetMode="External"/><Relationship Id="rId5" Type="http://schemas.openxmlformats.org/officeDocument/2006/relationships/hyperlink" Target="https://edit16.iccu.sbn.it/it-IT/web/edit-16" TargetMode="External"/><Relationship Id="rId6" Type="http://schemas.openxmlformats.org/officeDocument/2006/relationships/hyperlink" Target="https://manus.iccu.sbn.it/" TargetMode="External"/><Relationship Id="rId7" Type="http://schemas.openxmlformats.org/officeDocument/2006/relationships/hyperlink" Target="https://alphabetica.it/" TargetMode="External"/><Relationship Id="rId8" Type="http://schemas.openxmlformats.org/officeDocument/2006/relationships/hyperlink" Target="https://cataloghistorici.bdi.sbn.it/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prestito.iccu.sbn.it/ILLWeb/servlets/ILL" TargetMode="External"/><Relationship Id="rId4" Type="http://schemas.openxmlformats.org/officeDocument/2006/relationships/hyperlink" Target="https://nilde.bo.cnr.it/" TargetMode="External"/><Relationship Id="rId5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www.medialibrary.it/pagine/pagina.aspx?id=37#AB" TargetMode="External"/><Relationship Id="rId4" Type="http://schemas.openxmlformats.org/officeDocument/2006/relationships/hyperlink" Target="https://reteindaco.sebina.it/dove-trovi-reteindaco/" TargetMode="External"/><Relationship Id="rId5" Type="http://schemas.openxmlformats.org/officeDocument/2006/relationships/hyperlink" Target="https://www.casalini.it/digital_library.asp" TargetMode="External"/><Relationship Id="rId6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www.internetculturale.it/it/1038/biblioteca-digitale-italiana" TargetMode="External"/><Relationship Id="rId4" Type="http://schemas.openxmlformats.org/officeDocument/2006/relationships/hyperlink" Target="http://www.bibliotecaitaliana.it/" TargetMode="External"/><Relationship Id="rId11" Type="http://schemas.openxmlformats.org/officeDocument/2006/relationships/image" Target="../media/image1.png"/><Relationship Id="rId10" Type="http://schemas.openxmlformats.org/officeDocument/2006/relationships/hyperlink" Target="https://ebiblio.istat.it/SebinaOpac/.do" TargetMode="External"/><Relationship Id="rId9" Type="http://schemas.openxmlformats.org/officeDocument/2006/relationships/hyperlink" Target="https://digital.beic.it/" TargetMode="External"/><Relationship Id="rId5" Type="http://schemas.openxmlformats.org/officeDocument/2006/relationships/hyperlink" Target="https://teca.bncf.firenze.sbn.it/manos/" TargetMode="External"/><Relationship Id="rId6" Type="http://schemas.openxmlformats.org/officeDocument/2006/relationships/hyperlink" Target="http://www.bncrm.beniculturali.it/it/32/biblioteca-digitale" TargetMode="External"/><Relationship Id="rId7" Type="http://schemas.openxmlformats.org/officeDocument/2006/relationships/hyperlink" Target="http://digitale.bnnonline.it/" TargetMode="External"/><Relationship Id="rId8" Type="http://schemas.openxmlformats.org/officeDocument/2006/relationships/hyperlink" Target="http://www.letteraturaitaliana.net/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://digitale.bnc.roma.sbn.it/tecadigitale/giornali" TargetMode="External"/><Relationship Id="rId4" Type="http://schemas.openxmlformats.org/officeDocument/2006/relationships/hyperlink" Target="https://teca.accademiadellescienze.it/?q=&amp;start=1" TargetMode="External"/><Relationship Id="rId11" Type="http://schemas.openxmlformats.org/officeDocument/2006/relationships/image" Target="../media/image1.png"/><Relationship Id="rId10" Type="http://schemas.openxmlformats.org/officeDocument/2006/relationships/hyperlink" Target="https://www.giustizia.it/giustizia/it/mg_22_4_3.page#" TargetMode="External"/><Relationship Id="rId9" Type="http://schemas.openxmlformats.org/officeDocument/2006/relationships/hyperlink" Target="https://www.internetculturale.it/it/913/emeroteca-digitale-italiana" TargetMode="External"/><Relationship Id="rId5" Type="http://schemas.openxmlformats.org/officeDocument/2006/relationships/hyperlink" Target="http://periodici.librari.beniculturali.it/RicercaAvanzata.aspx?Start=0&amp;ShowResults=tutti&amp;MaxResults=0" TargetMode="External"/><Relationship Id="rId6" Type="http://schemas.openxmlformats.org/officeDocument/2006/relationships/hyperlink" Target="http://periodici.librari.beniculturali.it/RicercaAvanzata.aspx?Start=0&amp;ShowResults=tutti&amp;MaxResults=0" TargetMode="External"/><Relationship Id="rId7" Type="http://schemas.openxmlformats.org/officeDocument/2006/relationships/hyperlink" Target="http://amshistorica.cib.unibo.it/diglib/periodici.php" TargetMode="External"/><Relationship Id="rId8" Type="http://schemas.openxmlformats.org/officeDocument/2006/relationships/hyperlink" Target="http://digitale.alessandrina.librari.beniculturali.it/RicercaAvanzata.aspx?Tipo=periodico&amp;Start=0&amp;ShowResults=tutti&amp;MaxResults=0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www.ifla.org/" TargetMode="External"/><Relationship Id="rId4" Type="http://schemas.openxmlformats.org/officeDocument/2006/relationships/hyperlink" Target="https://librarymap.ifla.org/" TargetMode="External"/><Relationship Id="rId5" Type="http://schemas.openxmlformats.org/officeDocument/2006/relationships/hyperlink" Target="http://www.eblida.org/" TargetMode="External"/><Relationship Id="rId6" Type="http://schemas.openxmlformats.org/officeDocument/2006/relationships/hyperlink" Target="https://iasl-online.org/" TargetMode="External"/><Relationship Id="rId7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www.bl.uk/catalogues-and-collections/catalogues" TargetMode="External"/><Relationship Id="rId4" Type="http://schemas.openxmlformats.org/officeDocument/2006/relationships/hyperlink" Target="https://catalog.loc.gov/" TargetMode="External"/><Relationship Id="rId5" Type="http://schemas.openxmlformats.org/officeDocument/2006/relationships/hyperlink" Target="https://catalogue.bnf.fr/index.do" TargetMode="External"/><Relationship Id="rId6" Type="http://schemas.openxmlformats.org/officeDocument/2006/relationships/hyperlink" Target="http://catalogo.bne.es/uhtbin/webcat" TargetMode="External"/><Relationship Id="rId7" Type="http://schemas.openxmlformats.org/officeDocument/2006/relationships/hyperlink" Target="https://kvk.bibliothek.kit.edu/index.html?lang=en&amp;digitalOnly=0&amp;embedFulltitle=0&amp;newTab=0" TargetMode="External"/><Relationship Id="rId8" Type="http://schemas.openxmlformats.org/officeDocument/2006/relationships/image" Target="../media/image1.png"/></Relationships>
</file>

<file path=ppt/slides/_rels/slide21.xml.rels><?xml version="1.0" encoding="UTF-8" standalone="yes"?><Relationships xmlns="http://schemas.openxmlformats.org/package/2006/relationships"><Relationship Id="rId11" Type="http://schemas.openxmlformats.org/officeDocument/2006/relationships/hyperlink" Target="https://unesdoc.unesco.org/" TargetMode="External"/><Relationship Id="rId10" Type="http://schemas.openxmlformats.org/officeDocument/2006/relationships/hyperlink" Target="https://digitallibrary.un.org/" TargetMode="External"/><Relationship Id="rId13" Type="http://schemas.openxmlformats.org/officeDocument/2006/relationships/image" Target="../media/image1.png"/><Relationship Id="rId12" Type="http://schemas.openxmlformats.org/officeDocument/2006/relationships/hyperlink" Target="https://www.oecd-ilibrary.org/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gallica.bnf.fr/accueil/it/content/accueil-it?mode=desktop" TargetMode="External"/><Relationship Id="rId4" Type="http://schemas.openxmlformats.org/officeDocument/2006/relationships/hyperlink" Target="https://digital-library.co.uk/" TargetMode="External"/><Relationship Id="rId9" Type="http://schemas.openxmlformats.org/officeDocument/2006/relationships/hyperlink" Target="https://www.loc.gov/collections/world-digital-library/about-this-collection/" TargetMode="External"/><Relationship Id="rId5" Type="http://schemas.openxmlformats.org/officeDocument/2006/relationships/hyperlink" Target="https://dp.la/" TargetMode="External"/><Relationship Id="rId6" Type="http://schemas.openxmlformats.org/officeDocument/2006/relationships/hyperlink" Target="https://www.bne.es/es/catalogos/biblioteca-digital-hispanica" TargetMode="External"/><Relationship Id="rId7" Type="http://schemas.openxmlformats.org/officeDocument/2006/relationships/hyperlink" Target="https://www.deutsche-digitale-bibliothek.de/" TargetMode="External"/><Relationship Id="rId8" Type="http://schemas.openxmlformats.org/officeDocument/2006/relationships/hyperlink" Target="https://www.europeana.eu/it" TargetMode="Externa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hyperlink" Target="https://www.librari.beniculturali.it/it/contributi/" TargetMode="External"/><Relationship Id="rId4" Type="http://schemas.openxmlformats.org/officeDocument/2006/relationships/hyperlink" Target="https://cepell.it/bandi/" TargetMode="External"/><Relationship Id="rId5" Type="http://schemas.openxmlformats.org/officeDocument/2006/relationships/hyperlink" Target="http://www.opib.librari.beniculturali.it/index.php?it/553/programmi-di-finanziamento-europei-2021-2027-proposte" TargetMode="External"/><Relationship Id="rId6" Type="http://schemas.openxmlformats.org/officeDocument/2006/relationships/image" Target="../media/image1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hyperlink" Target="https://www.normattiva.it/" TargetMode="External"/><Relationship Id="rId4" Type="http://schemas.openxmlformats.org/officeDocument/2006/relationships/hyperlink" Target="https://www.normattiva.it/mfr/" TargetMode="External"/><Relationship Id="rId5" Type="http://schemas.openxmlformats.org/officeDocument/2006/relationships/hyperlink" Target="https://www.normattiva.it/legislazioneRegionale" TargetMode="External"/><Relationship Id="rId6" Type="http://schemas.openxmlformats.org/officeDocument/2006/relationships/image" Target="../media/image1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hyperlink" Target="https://www.iccu.sbn.it/it/normative-standard/" TargetMode="External"/><Relationship Id="rId4" Type="http://schemas.openxmlformats.org/officeDocument/2006/relationships/hyperlink" Target="https://thes.bncf.firenze.sbn.it/" TargetMode="External"/><Relationship Id="rId5" Type="http://schemas.openxmlformats.org/officeDocument/2006/relationships/hyperlink" Target="https://icpal.beniculturali.it/linee-guida-per-archivi-e-biblioteche/" TargetMode="External"/><Relationship Id="rId6" Type="http://schemas.openxmlformats.org/officeDocument/2006/relationships/image" Target="../media/image1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Relationship Id="rId3" Type="http://schemas.openxmlformats.org/officeDocument/2006/relationships/hyperlink" Target="https://www.fondazioneperleggere.it/summerschoolbiblioteconomica/" TargetMode="External"/><Relationship Id="rId4" Type="http://schemas.openxmlformats.org/officeDocument/2006/relationships/hyperlink" Target="https://site.unibo.it/digital-library-evoluzione-strutture-progetti/it" TargetMode="External"/><Relationship Id="rId5" Type="http://schemas.openxmlformats.org/officeDocument/2006/relationships/hyperlink" Target="https://www.regione.lombardia.it/wps/portal/istituzionale/HP/DettaglioRedazionale/servizi-e-informazioni/Enti-e-Operatori/cultura/Formazione-operatori/suggerimenti-concorsi-per-bibliotecario/suggerimenti-concorsi-per-bibliotecario" TargetMode="External"/><Relationship Id="rId6" Type="http://schemas.openxmlformats.org/officeDocument/2006/relationships/image" Target="../media/image1.png"/></Relationships>
</file>

<file path=ppt/slides/_rels/slide34.xml.rels><?xml version="1.0" encoding="UTF-8" standalone="yes"?><Relationships xmlns="http://schemas.openxmlformats.org/package/2006/relationships"><Relationship Id="rId11" Type="http://schemas.openxmlformats.org/officeDocument/2006/relationships/hyperlink" Target="https://www.movio.beniculturali.it/" TargetMode="External"/><Relationship Id="rId10" Type="http://schemas.openxmlformats.org/officeDocument/2006/relationships/hyperlink" Target="https://www.canva.com/" TargetMode="External"/><Relationship Id="rId13" Type="http://schemas.openxmlformats.org/officeDocument/2006/relationships/image" Target="../media/image1.png"/><Relationship Id="rId12" Type="http://schemas.openxmlformats.org/officeDocument/2006/relationships/hyperlink" Target="https://omeka.org/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Relationship Id="rId3" Type="http://schemas.openxmlformats.org/officeDocument/2006/relationships/hyperlink" Target="https://www.mendeley.com/" TargetMode="External"/><Relationship Id="rId4" Type="http://schemas.openxmlformats.org/officeDocument/2006/relationships/hyperlink" Target="https://www.zotero.org/" TargetMode="External"/><Relationship Id="rId9" Type="http://schemas.openxmlformats.org/officeDocument/2006/relationships/hyperlink" Target="https://www.canva.com/" TargetMode="External"/><Relationship Id="rId5" Type="http://schemas.openxmlformats.org/officeDocument/2006/relationships/hyperlink" Target="https://wakelet.com/" TargetMode="External"/><Relationship Id="rId6" Type="http://schemas.openxmlformats.org/officeDocument/2006/relationships/hyperlink" Target="https://www.pearltrees.com/" TargetMode="External"/><Relationship Id="rId7" Type="http://schemas.openxmlformats.org/officeDocument/2006/relationships/hyperlink" Target="https://www.bibsonomy.org/" TargetMode="External"/><Relationship Id="rId8" Type="http://schemas.openxmlformats.org/officeDocument/2006/relationships/hyperlink" Target="https://mailchimp.com/it/?currency=EUR" TargetMode="Externa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1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1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Relationship Id="rId3" Type="http://schemas.openxmlformats.org/officeDocument/2006/relationships/hyperlink" Target="mailto:lucia.antonelli@aib.it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riccardiana.firenze.sbn.it/index.php/it/" TargetMode="External"/><Relationship Id="rId4" Type="http://schemas.openxmlformats.org/officeDocument/2006/relationships/hyperlink" Target="https://www.sangiorgio.comune.pistoia.it/" TargetMode="External"/><Relationship Id="rId5" Type="http://schemas.openxmlformats.org/officeDocument/2006/relationships/hyperlink" Target="http://biblioteca-provinciale.provincia.roma.it/" TargetMode="External"/><Relationship Id="rId6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biblioteca.corteconti.it/" TargetMode="External"/><Relationship Id="rId4" Type="http://schemas.openxmlformats.org/officeDocument/2006/relationships/hyperlink" Target="https://www.comune.cesena.fc.it/malatestiana" TargetMode="External"/><Relationship Id="rId5" Type="http://schemas.openxmlformats.org/officeDocument/2006/relationships/hyperlink" Target="https://bnuto.cultura.gov.it/" TargetMode="External"/><Relationship Id="rId6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95050" y="3965725"/>
            <a:ext cx="8553900" cy="65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it" sz="2080">
                <a:solidFill>
                  <a:schemeClr val="accent5"/>
                </a:solidFill>
              </a:rPr>
              <a:t>R</a:t>
            </a:r>
            <a:r>
              <a:rPr b="1" lang="it" sz="2080">
                <a:solidFill>
                  <a:schemeClr val="accent5"/>
                </a:solidFill>
              </a:rPr>
              <a:t>ISORSE INFORMATIVE SULLE BIBLIOTECHE: QUALI E PER CHI</a:t>
            </a:r>
            <a:endParaRPr b="1" sz="2080">
              <a:solidFill>
                <a:schemeClr val="accent5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i="1" lang="it" sz="1080">
                <a:solidFill>
                  <a:schemeClr val="accent5"/>
                </a:solidFill>
              </a:rPr>
              <a:t>Lucia Antonelli</a:t>
            </a:r>
            <a:endParaRPr i="1" sz="1080">
              <a:solidFill>
                <a:schemeClr val="accent5"/>
              </a:solidFill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2033" l="19497" r="0" t="47517"/>
          <a:stretch/>
        </p:blipFill>
        <p:spPr>
          <a:xfrm>
            <a:off x="4212075" y="278450"/>
            <a:ext cx="3949749" cy="34039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 b="53388" l="0" r="0" t="0"/>
          <a:stretch/>
        </p:blipFill>
        <p:spPr>
          <a:xfrm>
            <a:off x="873288" y="0"/>
            <a:ext cx="5127650" cy="32869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2"/>
          <p:cNvSpPr txBox="1"/>
          <p:nvPr>
            <p:ph idx="1" type="body"/>
          </p:nvPr>
        </p:nvSpPr>
        <p:spPr>
          <a:xfrm>
            <a:off x="1516375" y="1327125"/>
            <a:ext cx="7277700" cy="34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it" sz="1406"/>
              <a:t>Quali biblioteche</a:t>
            </a:r>
            <a:endParaRPr i="1" sz="1406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6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 u="sng">
                <a:solidFill>
                  <a:schemeClr val="hlink"/>
                </a:solidFill>
                <a:hlinkClick r:id="rId3"/>
              </a:rPr>
              <a:t>Anagrafe delle biblioteche italiane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 u="sng">
                <a:solidFill>
                  <a:schemeClr val="hlink"/>
                </a:solidFill>
                <a:hlinkClick r:id="rId4"/>
              </a:rPr>
              <a:t>Iccu - Poli SBN</a:t>
            </a:r>
            <a:r>
              <a:rPr lang="it" sz="2163"/>
              <a:t> - Suddivisione per Regione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163" u="sng">
                <a:solidFill>
                  <a:schemeClr val="accent5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MIC - 38 Biblioteche pubbliche statali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 u="sng">
                <a:solidFill>
                  <a:schemeClr val="hlink"/>
                </a:solidFill>
                <a:hlinkClick r:id="rId6"/>
              </a:rPr>
              <a:t>Biblioteche ACNP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163"/>
              <a:t>Altri sistemi (es. </a:t>
            </a:r>
            <a:r>
              <a:rPr lang="it" sz="2163" u="sng">
                <a:solidFill>
                  <a:schemeClr val="hlink"/>
                </a:solidFill>
                <a:hlinkClick r:id="rId7"/>
              </a:rPr>
              <a:t>Rete URBS</a:t>
            </a:r>
            <a:r>
              <a:rPr lang="it" sz="2163"/>
              <a:t> e </a:t>
            </a:r>
            <a:r>
              <a:rPr lang="it" sz="2163" u="sng">
                <a:solidFill>
                  <a:schemeClr val="hlink"/>
                </a:solidFill>
                <a:hlinkClick r:id="rId8"/>
              </a:rPr>
              <a:t>URBE</a:t>
            </a:r>
            <a:r>
              <a:rPr lang="it" sz="2163"/>
              <a:t> a Roma)</a:t>
            </a:r>
            <a:endParaRPr sz="2163"/>
          </a:p>
        </p:txBody>
      </p:sp>
      <p:pic>
        <p:nvPicPr>
          <p:cNvPr id="213" name="Google Shape;213;p22"/>
          <p:cNvPicPr preferRelativeResize="0"/>
          <p:nvPr/>
        </p:nvPicPr>
        <p:blipFill rotWithShape="1">
          <a:blip r:embed="rId9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22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2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300">
                <a:solidFill>
                  <a:schemeClr val="accent5"/>
                </a:solidFill>
              </a:rPr>
              <a:t>R</a:t>
            </a:r>
            <a:r>
              <a:rPr b="1" lang="it" sz="2300">
                <a:solidFill>
                  <a:schemeClr val="accent5"/>
                </a:solidFill>
              </a:rPr>
              <a:t>isorse informative “aggregate” su biblioteche </a:t>
            </a:r>
            <a:endParaRPr sz="23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3"/>
          <p:cNvSpPr txBox="1"/>
          <p:nvPr>
            <p:ph idx="1" type="body"/>
          </p:nvPr>
        </p:nvSpPr>
        <p:spPr>
          <a:xfrm>
            <a:off x="1516375" y="1327125"/>
            <a:ext cx="7277700" cy="34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it" sz="1901" u="sng">
                <a:solidFill>
                  <a:schemeClr val="hlink"/>
                </a:solidFill>
                <a:hlinkClick r:id="rId3"/>
              </a:rPr>
              <a:t>Istat - Dati biblioteche</a:t>
            </a:r>
            <a:r>
              <a:rPr lang="it" sz="1901"/>
              <a:t> - dati, statistiche</a:t>
            </a:r>
            <a:endParaRPr sz="1901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1901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it" sz="1901" u="sng">
                <a:solidFill>
                  <a:schemeClr val="hlink"/>
                </a:solidFill>
                <a:hlinkClick r:id="rId4"/>
              </a:rPr>
              <a:t>MIC - Direzione generale Biblioteche e diritto d’autore</a:t>
            </a:r>
            <a:r>
              <a:rPr lang="it" sz="1901"/>
              <a:t> - attività e progetti dg, contributi, eventi …</a:t>
            </a:r>
            <a:endParaRPr sz="1901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1901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it" sz="1901"/>
              <a:t>Regioni - es.</a:t>
            </a:r>
            <a:endParaRPr sz="1901"/>
          </a:p>
          <a:p>
            <a:pPr indent="45720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it" sz="1901" u="sng">
                <a:solidFill>
                  <a:schemeClr val="hlink"/>
                </a:solidFill>
                <a:hlinkClick r:id="rId5"/>
              </a:rPr>
              <a:t>Toscana</a:t>
            </a:r>
            <a:endParaRPr sz="1901"/>
          </a:p>
          <a:p>
            <a:pPr indent="45720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r>
              <a:rPr lang="it" sz="1901" u="sng">
                <a:solidFill>
                  <a:schemeClr val="hlink"/>
                </a:solidFill>
                <a:hlinkClick r:id="rId6"/>
              </a:rPr>
              <a:t>Lazio</a:t>
            </a:r>
            <a:endParaRPr sz="1901"/>
          </a:p>
        </p:txBody>
      </p:sp>
      <p:pic>
        <p:nvPicPr>
          <p:cNvPr id="221" name="Google Shape;221;p23"/>
          <p:cNvPicPr preferRelativeResize="0"/>
          <p:nvPr/>
        </p:nvPicPr>
        <p:blipFill rotWithShape="1">
          <a:blip r:embed="rId7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p23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23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300">
                <a:solidFill>
                  <a:schemeClr val="accent5"/>
                </a:solidFill>
              </a:rPr>
              <a:t>Risorse informative “aggregate” su biblioteche </a:t>
            </a:r>
            <a:endParaRPr sz="23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4"/>
          <p:cNvSpPr txBox="1"/>
          <p:nvPr>
            <p:ph idx="1" type="body"/>
          </p:nvPr>
        </p:nvSpPr>
        <p:spPr>
          <a:xfrm>
            <a:off x="1516375" y="1327125"/>
            <a:ext cx="7277700" cy="34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7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Open Data - Anagrafe delle biblioteche italiane - ICCU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700" u="sng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Ministero cultura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Regioni - </a:t>
            </a:r>
            <a:r>
              <a:rPr b="1" lang="it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dati.nomeregione.it</a:t>
            </a:r>
            <a:r>
              <a:rPr lang="it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Es. </a:t>
            </a:r>
            <a:r>
              <a:rPr lang="it" sz="17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Lombardia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Singoli sistemi bibliotecari a livello locale 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(es. </a:t>
            </a:r>
            <a:r>
              <a:rPr lang="it" sz="17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OD Biblioteche di Roma</a:t>
            </a:r>
            <a:r>
              <a:rPr lang="it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</a:t>
            </a:r>
            <a:r>
              <a:rPr lang="it" sz="17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OD Biblioteche del Sistema SDIAF</a:t>
            </a:r>
            <a:r>
              <a:rPr lang="it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9" name="Google Shape;229;p24"/>
          <p:cNvPicPr preferRelativeResize="0"/>
          <p:nvPr/>
        </p:nvPicPr>
        <p:blipFill rotWithShape="1">
          <a:blip r:embed="rId8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p24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24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300">
                <a:solidFill>
                  <a:schemeClr val="accent5"/>
                </a:solidFill>
              </a:rPr>
              <a:t>Risorse “aggregate” su biblioteche - </a:t>
            </a:r>
            <a:r>
              <a:rPr b="1" lang="it" sz="2300">
                <a:solidFill>
                  <a:schemeClr val="accent5"/>
                </a:solidFill>
              </a:rPr>
              <a:t>Open data </a:t>
            </a:r>
            <a:endParaRPr sz="23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5"/>
          <p:cNvSpPr txBox="1"/>
          <p:nvPr>
            <p:ph idx="1" type="body"/>
          </p:nvPr>
        </p:nvSpPr>
        <p:spPr>
          <a:xfrm>
            <a:off x="1516375" y="1327125"/>
            <a:ext cx="7277700" cy="34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163" u="sng">
                <a:solidFill>
                  <a:schemeClr val="hlink"/>
                </a:solidFill>
                <a:hlinkClick r:id="rId3"/>
              </a:rPr>
              <a:t>INDICE SBN</a:t>
            </a:r>
            <a:r>
              <a:rPr lang="it" sz="2163"/>
              <a:t> + </a:t>
            </a:r>
            <a:r>
              <a:rPr lang="it" sz="2163" u="sng">
                <a:solidFill>
                  <a:schemeClr val="hlink"/>
                </a:solidFill>
                <a:hlinkClick r:id="rId4"/>
              </a:rPr>
              <a:t>Singoli opac dei poli</a:t>
            </a:r>
            <a:endParaRPr sz="2163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840"/>
              <a:buFont typeface="Arial"/>
              <a:buNone/>
            </a:pPr>
            <a:r>
              <a:rPr lang="it" sz="2163" u="sng">
                <a:solidFill>
                  <a:schemeClr val="hlink"/>
                </a:solidFill>
                <a:hlinkClick r:id="rId5"/>
              </a:rPr>
              <a:t>Edit 16</a:t>
            </a:r>
            <a:endParaRPr sz="2163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840"/>
              <a:buFont typeface="Arial"/>
              <a:buNone/>
            </a:pPr>
            <a:r>
              <a:rPr lang="it" sz="2163" u="sng">
                <a:solidFill>
                  <a:schemeClr val="hlink"/>
                </a:solidFill>
                <a:hlinkClick r:id="rId6"/>
              </a:rPr>
              <a:t>Manus online</a:t>
            </a:r>
            <a:endParaRPr sz="2163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840"/>
              <a:buFont typeface="Arial"/>
              <a:buNone/>
            </a:pPr>
            <a:r>
              <a:rPr lang="it" sz="2163"/>
              <a:t>&gt;&gt; </a:t>
            </a:r>
            <a:r>
              <a:rPr lang="it" sz="2163" u="sng">
                <a:solidFill>
                  <a:schemeClr val="hlink"/>
                </a:solidFill>
                <a:hlinkClick r:id="rId7"/>
              </a:rPr>
              <a:t>Alphabetica</a:t>
            </a:r>
            <a:endParaRPr sz="2163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840"/>
              <a:buFont typeface="Arial"/>
              <a:buNone/>
            </a:pPr>
            <a:r>
              <a:t/>
            </a:r>
            <a:endParaRPr sz="2163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840"/>
              <a:buFont typeface="Arial"/>
              <a:buNone/>
            </a:pPr>
            <a:r>
              <a:rPr lang="it" sz="2163" u="sng">
                <a:solidFill>
                  <a:schemeClr val="hlink"/>
                </a:solidFill>
                <a:hlinkClick r:id="rId8"/>
              </a:rPr>
              <a:t>BDI - cataloghi storici digitalizzati</a:t>
            </a:r>
            <a:endParaRPr sz="2163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63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163" u="sng">
                <a:solidFill>
                  <a:schemeClr val="hlink"/>
                </a:solidFill>
                <a:hlinkClick r:id="rId9"/>
              </a:rPr>
              <a:t>ACNP</a:t>
            </a:r>
            <a:endParaRPr sz="2163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63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163"/>
              <a:t>Discovery università - Es. </a:t>
            </a:r>
            <a:r>
              <a:rPr lang="it" sz="2163" u="sng">
                <a:solidFill>
                  <a:schemeClr val="hlink"/>
                </a:solidFill>
                <a:hlinkClick r:id="rId10"/>
              </a:rPr>
              <a:t>unitrento</a:t>
            </a:r>
            <a:endParaRPr sz="2163"/>
          </a:p>
        </p:txBody>
      </p:sp>
      <p:pic>
        <p:nvPicPr>
          <p:cNvPr id="237" name="Google Shape;237;p25"/>
          <p:cNvPicPr preferRelativeResize="0"/>
          <p:nvPr/>
        </p:nvPicPr>
        <p:blipFill rotWithShape="1">
          <a:blip r:embed="rId11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Google Shape;238;p25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25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2271"/>
              <a:buFont typeface="Arial"/>
              <a:buNone/>
            </a:pPr>
            <a:r>
              <a:rPr b="1" lang="it" sz="2602">
                <a:solidFill>
                  <a:schemeClr val="accent5"/>
                </a:solidFill>
              </a:rPr>
              <a:t>Risorse e servizi di sistemi bibliotecari - CATALOGHI</a:t>
            </a:r>
            <a:endParaRPr sz="3022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6"/>
          <p:cNvSpPr txBox="1"/>
          <p:nvPr>
            <p:ph idx="1" type="body"/>
          </p:nvPr>
        </p:nvSpPr>
        <p:spPr>
          <a:xfrm>
            <a:off x="1516375" y="1327125"/>
            <a:ext cx="7277700" cy="34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163" u="sng">
                <a:solidFill>
                  <a:schemeClr val="hlink"/>
                </a:solidFill>
                <a:hlinkClick r:id="rId3"/>
              </a:rPr>
              <a:t>ill sbn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 u="sng">
                <a:solidFill>
                  <a:schemeClr val="hlink"/>
                </a:solidFill>
                <a:hlinkClick r:id="rId4"/>
              </a:rPr>
              <a:t>nilde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163"/>
          </a:p>
        </p:txBody>
      </p:sp>
      <p:pic>
        <p:nvPicPr>
          <p:cNvPr id="245" name="Google Shape;245;p26"/>
          <p:cNvPicPr preferRelativeResize="0"/>
          <p:nvPr/>
        </p:nvPicPr>
        <p:blipFill rotWithShape="1">
          <a:blip r:embed="rId5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p26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26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2271"/>
              <a:buFont typeface="Arial"/>
              <a:buNone/>
            </a:pPr>
            <a:r>
              <a:rPr b="1" lang="it" sz="2602">
                <a:solidFill>
                  <a:schemeClr val="accent5"/>
                </a:solidFill>
              </a:rPr>
              <a:t>R</a:t>
            </a:r>
            <a:r>
              <a:rPr b="1" lang="it" sz="2602">
                <a:solidFill>
                  <a:schemeClr val="accent5"/>
                </a:solidFill>
              </a:rPr>
              <a:t>isorse e servizi di sistemi bibliotecari - ILL e DD</a:t>
            </a:r>
            <a:endParaRPr sz="3022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7"/>
          <p:cNvSpPr txBox="1"/>
          <p:nvPr>
            <p:ph idx="1" type="body"/>
          </p:nvPr>
        </p:nvSpPr>
        <p:spPr>
          <a:xfrm>
            <a:off x="1516375" y="1327125"/>
            <a:ext cx="7277700" cy="34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 i più diffusi in Italia. Si tratta di gestori privati che consentono il digital lending presso le biblioteche italiane e non solo: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Mlol (Horizons) </a:t>
            </a:r>
            <a:r>
              <a:rPr lang="it" sz="17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https://www.medialibrary.it/pagine/pagina.aspx?id=37#AB</a:t>
            </a:r>
            <a:r>
              <a:rPr lang="it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ReteIndaco (Sebina) </a:t>
            </a:r>
            <a:r>
              <a:rPr lang="it" sz="17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https://reteindaco.sebina.it/dove-trovi-reteindaco/</a:t>
            </a:r>
            <a:r>
              <a:rPr lang="it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Torrossa digital library (Casalini) </a:t>
            </a:r>
            <a:r>
              <a:rPr lang="it" sz="17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https://www.casalini.it/digital_library.asp</a:t>
            </a:r>
            <a:r>
              <a:rPr lang="it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3" name="Google Shape;253;p27"/>
          <p:cNvPicPr preferRelativeResize="0"/>
          <p:nvPr/>
        </p:nvPicPr>
        <p:blipFill rotWithShape="1">
          <a:blip r:embed="rId6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254" name="Google Shape;254;p27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27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Risorse e servizi bib - </a:t>
            </a:r>
            <a:r>
              <a:rPr b="1" lang="it" sz="2380">
                <a:solidFill>
                  <a:schemeClr val="accent5"/>
                </a:solidFill>
              </a:rPr>
              <a:t>Prestito digitale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8"/>
          <p:cNvSpPr txBox="1"/>
          <p:nvPr>
            <p:ph idx="1" type="body"/>
          </p:nvPr>
        </p:nvSpPr>
        <p:spPr>
          <a:xfrm>
            <a:off x="1516375" y="1327125"/>
            <a:ext cx="7277700" cy="34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Biblioteca Digitale Italiana - Internet Culturale</a:t>
            </a:r>
            <a:endParaRPr b="1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it" sz="1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Biblioteca Italiana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it" sz="1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TECA BNCF Manoscritti e incunaboli italiani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it" sz="1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Biblioteca digitale BNCR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it" sz="1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Biblioteca nazionale di Napoli - Biblioteca digitale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it" sz="1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8"/>
              </a:rPr>
              <a:t>Biblioteca della Letteratura Italiana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it" sz="1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9"/>
              </a:rPr>
              <a:t>BEIC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it" sz="1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0"/>
              </a:rPr>
              <a:t>Biblioteca digitale ISTAT</a:t>
            </a:r>
            <a:r>
              <a:rPr lang="it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(n.d.)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1" name="Google Shape;261;p28"/>
          <p:cNvPicPr preferRelativeResize="0"/>
          <p:nvPr/>
        </p:nvPicPr>
        <p:blipFill rotWithShape="1">
          <a:blip r:embed="rId11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p28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28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Risorse e servizi bib - Collezioni e biblioteche </a:t>
            </a:r>
            <a:r>
              <a:rPr b="1" lang="it" sz="2380">
                <a:solidFill>
                  <a:schemeClr val="accent5"/>
                </a:solidFill>
              </a:rPr>
              <a:t>digitali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9"/>
          <p:cNvSpPr txBox="1"/>
          <p:nvPr>
            <p:ph idx="1" type="body"/>
          </p:nvPr>
        </p:nvSpPr>
        <p:spPr>
          <a:xfrm>
            <a:off x="1516375" y="1327125"/>
            <a:ext cx="7277700" cy="330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Biblioteca Nazionale Centrale di Roma - Biblioteca digitale - Periodici</a:t>
            </a:r>
            <a:endParaRPr sz="15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5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Accademia delle Scienze di Torino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5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BIASA 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5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Biblioteca di archeologia di storia dell'arte di Roma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5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Alma Mater Historica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5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8"/>
              </a:rPr>
              <a:t>Biblioteca digitale Universitaria Alessandrina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5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9"/>
              </a:rPr>
              <a:t>Emeroteca italiana 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5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0"/>
              </a:rPr>
              <a:t>Biblioteca digitale dell'Unificazione giuridica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9" name="Google Shape;269;p29"/>
          <p:cNvPicPr preferRelativeResize="0"/>
          <p:nvPr/>
        </p:nvPicPr>
        <p:blipFill rotWithShape="1">
          <a:blip r:embed="rId11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270" name="Google Shape;270;p29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29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Risorse e servizi bib - </a:t>
            </a:r>
            <a:r>
              <a:rPr b="1" lang="it" sz="2380">
                <a:solidFill>
                  <a:schemeClr val="accent5"/>
                </a:solidFill>
              </a:rPr>
              <a:t>Emeroteche digitali 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" name="Google Shape;276;p30"/>
          <p:cNvPicPr preferRelativeResize="0"/>
          <p:nvPr/>
        </p:nvPicPr>
        <p:blipFill rotWithShape="1">
          <a:blip r:embed="rId3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Google Shape;277;p30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30"/>
          <p:cNvSpPr txBox="1"/>
          <p:nvPr>
            <p:ph type="title"/>
          </p:nvPr>
        </p:nvSpPr>
        <p:spPr>
          <a:xfrm>
            <a:off x="556800" y="2167425"/>
            <a:ext cx="8030400" cy="83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6104"/>
              <a:buFont typeface="Arial"/>
              <a:buNone/>
            </a:pPr>
            <a:r>
              <a:rPr b="1" lang="it" sz="3046">
                <a:solidFill>
                  <a:schemeClr val="accent5"/>
                </a:solidFill>
              </a:rPr>
              <a:t>TIPOLOGIE DI RISORSE</a:t>
            </a:r>
            <a:endParaRPr b="1" sz="3046">
              <a:solidFill>
                <a:schemeClr val="accent5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6218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RISORSE SU BIBLIOTECHE E LORO PATRIMONIO:</a:t>
            </a:r>
            <a:endParaRPr b="1" sz="2380">
              <a:solidFill>
                <a:schemeClr val="accent5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6218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CONTESTO INTERNAZIONALE</a:t>
            </a:r>
            <a:endParaRPr b="1" sz="238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1"/>
          <p:cNvSpPr txBox="1"/>
          <p:nvPr>
            <p:ph idx="1" type="body"/>
          </p:nvPr>
        </p:nvSpPr>
        <p:spPr>
          <a:xfrm>
            <a:off x="1516375" y="1327125"/>
            <a:ext cx="7277700" cy="34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it" sz="2163"/>
              <a:t>Risorse generali sulle biblioteche - non è DFP!!!</a:t>
            </a:r>
            <a:r>
              <a:rPr lang="it" sz="2163"/>
              <a:t> 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 u="sng">
                <a:solidFill>
                  <a:schemeClr val="hlink"/>
                </a:solidFill>
                <a:hlinkClick r:id="rId3"/>
              </a:rPr>
              <a:t>IFLA</a:t>
            </a:r>
            <a:r>
              <a:rPr lang="it" sz="2163"/>
              <a:t> - International Association of Library Associations and Institutions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/>
              <a:t>	</a:t>
            </a:r>
            <a:r>
              <a:rPr lang="it" sz="2163" u="sng">
                <a:solidFill>
                  <a:schemeClr val="hlink"/>
                </a:solidFill>
                <a:hlinkClick r:id="rId4"/>
              </a:rPr>
              <a:t>Library map of the world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 u="sng">
                <a:solidFill>
                  <a:schemeClr val="hlink"/>
                </a:solidFill>
                <a:hlinkClick r:id="rId5"/>
              </a:rPr>
              <a:t>EBLIDA</a:t>
            </a:r>
            <a:r>
              <a:rPr lang="it" sz="2163"/>
              <a:t> - European Bureau of Library, Information and Documentation Associations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 u="sng">
                <a:solidFill>
                  <a:schemeClr val="hlink"/>
                </a:solidFill>
                <a:hlinkClick r:id="rId6"/>
              </a:rPr>
              <a:t>IASL</a:t>
            </a:r>
            <a:r>
              <a:rPr lang="it" sz="2163"/>
              <a:t> - International Association on School Librarianship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163"/>
          </a:p>
        </p:txBody>
      </p:sp>
      <p:pic>
        <p:nvPicPr>
          <p:cNvPr id="284" name="Google Shape;284;p31"/>
          <p:cNvPicPr preferRelativeResize="0"/>
          <p:nvPr/>
        </p:nvPicPr>
        <p:blipFill rotWithShape="1">
          <a:blip r:embed="rId7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p31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31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it" sz="2242">
                <a:solidFill>
                  <a:schemeClr val="accent5"/>
                </a:solidFill>
              </a:rPr>
              <a:t>Informazioni su biblioteche -</a:t>
            </a:r>
            <a:r>
              <a:rPr b="1" lang="it" sz="2242">
                <a:solidFill>
                  <a:schemeClr val="accent5"/>
                </a:solidFill>
              </a:rPr>
              <a:t> Associazioni internazionali</a:t>
            </a:r>
            <a:endParaRPr b="1" sz="2242">
              <a:solidFill>
                <a:schemeClr val="accent5"/>
              </a:solidFill>
            </a:endParaRPr>
          </a:p>
        </p:txBody>
      </p:sp>
      <p:sp>
        <p:nvSpPr>
          <p:cNvPr id="287" name="Google Shape;287;p31"/>
          <p:cNvSpPr txBox="1"/>
          <p:nvPr/>
        </p:nvSpPr>
        <p:spPr>
          <a:xfrm rot="-1759928">
            <a:off x="26902" y="2593657"/>
            <a:ext cx="1497944" cy="461793"/>
          </a:xfrm>
          <a:prstGeom prst="rect">
            <a:avLst/>
          </a:prstGeom>
          <a:noFill/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800">
                <a:solidFill>
                  <a:schemeClr val="accent4"/>
                </a:solidFill>
              </a:rPr>
              <a:t>OFF TOPIC</a:t>
            </a:r>
            <a:endParaRPr b="1" sz="180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>
            <p:ph type="title"/>
          </p:nvPr>
        </p:nvSpPr>
        <p:spPr>
          <a:xfrm>
            <a:off x="556800" y="216742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it" sz="2642">
                <a:solidFill>
                  <a:schemeClr val="accent5"/>
                </a:solidFill>
              </a:rPr>
              <a:t>PREMESSA</a:t>
            </a:r>
            <a:endParaRPr sz="302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32"/>
          <p:cNvSpPr txBox="1"/>
          <p:nvPr>
            <p:ph idx="1" type="body"/>
          </p:nvPr>
        </p:nvSpPr>
        <p:spPr>
          <a:xfrm>
            <a:off x="1516375" y="1327125"/>
            <a:ext cx="7277700" cy="34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it" sz="2163"/>
              <a:t>Opac di singole biblioteche</a:t>
            </a:r>
            <a:endParaRPr i="1"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 u="sng">
                <a:solidFill>
                  <a:schemeClr val="hlink"/>
                </a:solidFill>
                <a:hlinkClick r:id="rId3"/>
              </a:rPr>
              <a:t>The British Library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 u="sng">
                <a:solidFill>
                  <a:schemeClr val="hlink"/>
                </a:solidFill>
                <a:hlinkClick r:id="rId4"/>
              </a:rPr>
              <a:t>Library of Congress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 u="sng">
                <a:solidFill>
                  <a:schemeClr val="hlink"/>
                </a:solidFill>
                <a:hlinkClick r:id="rId5"/>
              </a:rPr>
              <a:t>Bibliothèque nationale de France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 u="sng">
                <a:solidFill>
                  <a:schemeClr val="hlink"/>
                </a:solidFill>
                <a:hlinkClick r:id="rId6"/>
              </a:rPr>
              <a:t>Biblioteca Nacional de España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 sz="2163"/>
              <a:t>Metaopac</a:t>
            </a:r>
            <a:endParaRPr i="1" sz="2163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ct val="50840"/>
              <a:buFont typeface="Arial"/>
              <a:buNone/>
            </a:pPr>
            <a:r>
              <a:rPr lang="it" sz="2163" u="sng">
                <a:solidFill>
                  <a:schemeClr val="hlink"/>
                </a:solidFill>
                <a:hlinkClick r:id="rId7"/>
              </a:rPr>
              <a:t>Karlsrhue</a:t>
            </a:r>
            <a:endParaRPr sz="2163"/>
          </a:p>
        </p:txBody>
      </p:sp>
      <p:pic>
        <p:nvPicPr>
          <p:cNvPr id="293" name="Google Shape;293;p32"/>
          <p:cNvPicPr preferRelativeResize="0"/>
          <p:nvPr/>
        </p:nvPicPr>
        <p:blipFill rotWithShape="1">
          <a:blip r:embed="rId8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294" name="Google Shape;294;p32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32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Biblioteche e cataloghi fuori Italia - OPAC </a:t>
            </a:r>
            <a:endParaRPr b="1" sz="238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3"/>
          <p:cNvSpPr txBox="1"/>
          <p:nvPr>
            <p:ph idx="1" type="body"/>
          </p:nvPr>
        </p:nvSpPr>
        <p:spPr>
          <a:xfrm>
            <a:off x="1516375" y="1030575"/>
            <a:ext cx="7277700" cy="392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i="1" lang="it" sz="1103"/>
              <a:t>S</a:t>
            </a:r>
            <a:r>
              <a:rPr i="1" lang="it" sz="1103"/>
              <a:t>ingoli paesi</a:t>
            </a:r>
            <a:endParaRPr i="1" sz="1103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t/>
            </a:r>
            <a:endParaRPr sz="1103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lang="it" sz="1103" u="sng">
                <a:solidFill>
                  <a:schemeClr val="hlink"/>
                </a:solidFill>
                <a:hlinkClick r:id="rId3"/>
              </a:rPr>
              <a:t>Gallica</a:t>
            </a:r>
            <a:endParaRPr sz="1103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t/>
            </a:r>
            <a:endParaRPr sz="1103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lang="it" sz="1103" u="sng">
                <a:solidFill>
                  <a:schemeClr val="hlink"/>
                </a:solidFill>
                <a:hlinkClick r:id="rId4"/>
              </a:rPr>
              <a:t>UK digital Library</a:t>
            </a:r>
            <a:endParaRPr sz="1103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t/>
            </a:r>
            <a:endParaRPr sz="1103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lang="it" sz="1103" u="sng">
                <a:solidFill>
                  <a:schemeClr val="hlink"/>
                </a:solidFill>
                <a:hlinkClick r:id="rId5"/>
              </a:rPr>
              <a:t>Digital Public Library of America</a:t>
            </a:r>
            <a:endParaRPr sz="1103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t/>
            </a:r>
            <a:endParaRPr sz="1103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lang="it" sz="1103" u="sng">
                <a:solidFill>
                  <a:schemeClr val="hlink"/>
                </a:solidFill>
                <a:hlinkClick r:id="rId6"/>
              </a:rPr>
              <a:t>Biblioteca Digital Hispánica</a:t>
            </a:r>
            <a:endParaRPr sz="1103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t/>
            </a:r>
            <a:endParaRPr sz="1103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lang="it" sz="1103" u="sng">
                <a:solidFill>
                  <a:schemeClr val="hlink"/>
                </a:solidFill>
                <a:hlinkClick r:id="rId7"/>
              </a:rPr>
              <a:t>Deutsche Digitale Bibliothek</a:t>
            </a:r>
            <a:endParaRPr sz="1103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t/>
            </a:r>
            <a:endParaRPr sz="1103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t/>
            </a:r>
            <a:endParaRPr sz="1103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i="1" lang="it" sz="1103"/>
              <a:t>Aggregate</a:t>
            </a:r>
            <a:endParaRPr i="1" sz="1103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t/>
            </a:r>
            <a:endParaRPr sz="1103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lang="it" sz="1103" u="sng">
                <a:solidFill>
                  <a:schemeClr val="hlink"/>
                </a:solidFill>
                <a:hlinkClick r:id="rId8"/>
              </a:rPr>
              <a:t>Europeana</a:t>
            </a:r>
            <a:endParaRPr sz="1103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t/>
            </a:r>
            <a:endParaRPr sz="1103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lang="it" sz="1103" u="sng">
                <a:solidFill>
                  <a:schemeClr val="hlink"/>
                </a:solidFill>
                <a:hlinkClick r:id="rId9"/>
              </a:rPr>
              <a:t>World Digital Library</a:t>
            </a:r>
            <a:endParaRPr sz="1103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t/>
            </a:r>
            <a:endParaRPr sz="1103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t/>
            </a:r>
            <a:endParaRPr sz="1103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i="1" lang="it" sz="1103"/>
              <a:t>Organismi internazionali</a:t>
            </a:r>
            <a:endParaRPr i="1" sz="1103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t/>
            </a:r>
            <a:endParaRPr sz="1103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lang="it" sz="1103" u="sng">
                <a:solidFill>
                  <a:schemeClr val="hlink"/>
                </a:solidFill>
                <a:hlinkClick r:id="rId10"/>
              </a:rPr>
              <a:t>United Nations Digital Library System</a:t>
            </a:r>
            <a:r>
              <a:rPr lang="it" sz="1103"/>
              <a:t> - </a:t>
            </a:r>
            <a:r>
              <a:rPr lang="it" sz="1103" u="sng">
                <a:solidFill>
                  <a:schemeClr val="hlink"/>
                </a:solidFill>
                <a:hlinkClick r:id="rId11"/>
              </a:rPr>
              <a:t>Unesco digital library</a:t>
            </a:r>
            <a:r>
              <a:rPr lang="it" sz="1103"/>
              <a:t> - </a:t>
            </a:r>
            <a:r>
              <a:rPr lang="it" sz="1103" u="sng">
                <a:solidFill>
                  <a:schemeClr val="hlink"/>
                </a:solidFill>
                <a:hlinkClick r:id="rId12"/>
              </a:rPr>
              <a:t>OECD Digital Library</a:t>
            </a:r>
            <a:endParaRPr sz="1103"/>
          </a:p>
        </p:txBody>
      </p:sp>
      <p:pic>
        <p:nvPicPr>
          <p:cNvPr id="301" name="Google Shape;301;p33"/>
          <p:cNvPicPr preferRelativeResize="0"/>
          <p:nvPr/>
        </p:nvPicPr>
        <p:blipFill rotWithShape="1">
          <a:blip r:embed="rId13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302" name="Google Shape;302;p33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33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Biblioteche e cataloghi fuori Italia - Collezioni digitali</a:t>
            </a:r>
            <a:endParaRPr b="1" sz="238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" name="Google Shape;308;p34"/>
          <p:cNvPicPr preferRelativeResize="0"/>
          <p:nvPr/>
        </p:nvPicPr>
        <p:blipFill rotWithShape="1">
          <a:blip r:embed="rId3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309" name="Google Shape;309;p34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34"/>
          <p:cNvSpPr txBox="1"/>
          <p:nvPr>
            <p:ph type="title"/>
          </p:nvPr>
        </p:nvSpPr>
        <p:spPr>
          <a:xfrm>
            <a:off x="556800" y="2167425"/>
            <a:ext cx="8030400" cy="83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780">
                <a:solidFill>
                  <a:schemeClr val="accent5"/>
                </a:solidFill>
              </a:rPr>
              <a:t>TIPOLOGIE DI DESTINATARI</a:t>
            </a:r>
            <a:endParaRPr b="1" sz="278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5"/>
          <p:cNvSpPr txBox="1"/>
          <p:nvPr>
            <p:ph idx="1" type="body"/>
          </p:nvPr>
        </p:nvSpPr>
        <p:spPr>
          <a:xfrm>
            <a:off x="1604550" y="1327125"/>
            <a:ext cx="7189800" cy="34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2163"/>
              <a:t>Le risorse delle/sulle biblioteche che abbiamo visto vanno “veicolate” e cambiano a seconda dell’utenza 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/>
              <a:t>Le risorse </a:t>
            </a:r>
            <a:r>
              <a:rPr lang="it" sz="2163"/>
              <a:t>delle biblioteche </a:t>
            </a:r>
            <a:r>
              <a:rPr lang="it" sz="2163"/>
              <a:t>possono nascere per una categoria specifica di destinatari, ma poi spesso risultano utili anche per altri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/>
              <a:t>Come per altre attività di reference, anche per la dfp è fondamentale saper ascoltare </a:t>
            </a:r>
            <a:endParaRPr sz="2163"/>
          </a:p>
          <a:p>
            <a:pPr indent="0" lvl="0" marL="0" rtl="0" algn="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63"/>
          </a:p>
          <a:p>
            <a:pPr indent="0" lvl="0" marL="0" rtl="0" algn="r"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563"/>
              <a:t>Esempi &gt;&gt;</a:t>
            </a:r>
            <a:endParaRPr sz="1563"/>
          </a:p>
        </p:txBody>
      </p:sp>
      <p:pic>
        <p:nvPicPr>
          <p:cNvPr id="316" name="Google Shape;316;p35"/>
          <p:cNvPicPr preferRelativeResize="0"/>
          <p:nvPr/>
        </p:nvPicPr>
        <p:blipFill rotWithShape="1">
          <a:blip r:embed="rId3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317" name="Google Shape;317;p35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35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I DESTINATARI 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6"/>
          <p:cNvSpPr txBox="1"/>
          <p:nvPr>
            <p:ph idx="1" type="body"/>
          </p:nvPr>
        </p:nvSpPr>
        <p:spPr>
          <a:xfrm>
            <a:off x="1516375" y="1327125"/>
            <a:ext cx="7277700" cy="34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2163"/>
              <a:t>CHI: soprattutto biblioteche pubbliche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/>
              <a:t>COSA: 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/>
              <a:t>reference su temi specifici e risorse web: patrimonio cartaceo o digitale di altre biblioteche, pubblicazioni di biblioteche, …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/>
              <a:t>guida ai cataloghi (quali)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/>
              <a:t>guida all’uso dei cataloghi (come cercare)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2163"/>
              <a:t>recupero documenti dfp (localizzazione, </a:t>
            </a:r>
            <a:r>
              <a:rPr b="1" lang="it" sz="2163"/>
              <a:t>dal web</a:t>
            </a:r>
            <a:r>
              <a:rPr lang="it" sz="2163"/>
              <a:t>, prestito, prestito digitale, prestito interbibliotecario, document delivery)</a:t>
            </a:r>
            <a:endParaRPr sz="2163"/>
          </a:p>
        </p:txBody>
      </p:sp>
      <p:pic>
        <p:nvPicPr>
          <p:cNvPr id="324" name="Google Shape;324;p36"/>
          <p:cNvPicPr preferRelativeResize="0"/>
          <p:nvPr/>
        </p:nvPicPr>
        <p:blipFill rotWithShape="1">
          <a:blip r:embed="rId3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325" name="Google Shape;325;p36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36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I DESTINATARI - cittadini 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37"/>
          <p:cNvSpPr txBox="1"/>
          <p:nvPr>
            <p:ph idx="1" type="body"/>
          </p:nvPr>
        </p:nvSpPr>
        <p:spPr>
          <a:xfrm>
            <a:off x="1516375" y="1327125"/>
            <a:ext cx="7277700" cy="34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2163"/>
              <a:t>CHI: soprattutto </a:t>
            </a:r>
            <a:r>
              <a:rPr lang="it" sz="2163"/>
              <a:t>biblioteche universitarie, biblioteche speciali, biblioteche di enti di ricerca biblioteche di pubbliche amministrazioni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/>
              <a:t>COSA: tutto quello di prima per i cittadini +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/>
              <a:t>guida a biblioteche del sistema di appartenenza e info a sistemi bibliotecari “altri”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/>
              <a:t>guida all’uso del discovery di sistema (o altro) e all’accesso a risorse digitali in abbonamento e accessibili anche da remoto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2163"/>
              <a:t>guida all’uso del repository di ricerca del proprio ateneo/ente di ricerca (docenti, ricercatori, dottorandi) per ricerche documenti e per caricare pubblicazioni personali o dati di ricerca</a:t>
            </a:r>
            <a:endParaRPr sz="2163"/>
          </a:p>
        </p:txBody>
      </p:sp>
      <p:pic>
        <p:nvPicPr>
          <p:cNvPr id="332" name="Google Shape;332;p37"/>
          <p:cNvPicPr preferRelativeResize="0"/>
          <p:nvPr/>
        </p:nvPicPr>
        <p:blipFill rotWithShape="1">
          <a:blip r:embed="rId3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333" name="Google Shape;333;p37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37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I DESTINATARI - studenti, studiosi, ricercatori, docenti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8"/>
          <p:cNvSpPr txBox="1"/>
          <p:nvPr>
            <p:ph idx="1" type="body"/>
          </p:nvPr>
        </p:nvSpPr>
        <p:spPr>
          <a:xfrm>
            <a:off x="1516375" y="1327125"/>
            <a:ext cx="7277700" cy="34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2163"/>
              <a:t>CHI: soprattutto biblioteche di enti pubblici e di ricerca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/>
              <a:t>COSA: tutto quello di prima</a:t>
            </a:r>
            <a:r>
              <a:rPr lang="it" sz="2163"/>
              <a:t> </a:t>
            </a:r>
            <a:r>
              <a:rPr lang="it" sz="2163"/>
              <a:t>+ 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/>
              <a:t>r</a:t>
            </a:r>
            <a:r>
              <a:rPr lang="it" sz="2163"/>
              <a:t>eference bibliografico su un ambito/disciplina specifica </a:t>
            </a:r>
            <a:r>
              <a:rPr lang="it" sz="2163"/>
              <a:t>&gt;&gt; </a:t>
            </a:r>
            <a:r>
              <a:rPr i="1" lang="it" sz="2163"/>
              <a:t>è importante conoscere le </a:t>
            </a:r>
            <a:r>
              <a:rPr b="1" i="1" lang="it" sz="2163"/>
              <a:t>biblioteche specializzate</a:t>
            </a:r>
            <a:r>
              <a:rPr i="1" lang="it" sz="2163"/>
              <a:t>, le risorse che mettono a disposizione online </a:t>
            </a:r>
            <a:r>
              <a:rPr i="1" lang="it" sz="2163"/>
              <a:t>+ la </a:t>
            </a:r>
            <a:r>
              <a:rPr b="1" i="1" lang="it" sz="2163"/>
              <a:t>dfp </a:t>
            </a:r>
            <a:r>
              <a:rPr i="1" lang="it" sz="2163"/>
              <a:t>relativa a quell’ambito specifico</a:t>
            </a:r>
            <a:endParaRPr i="1" sz="2163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2163"/>
              <a:t>reference giuridico: es. Dossier e raccolte normative o su dottrina giuridica su un dato argomento, elaborate da una biblioteca di settore</a:t>
            </a:r>
            <a:endParaRPr sz="2163"/>
          </a:p>
        </p:txBody>
      </p:sp>
      <p:pic>
        <p:nvPicPr>
          <p:cNvPr id="340" name="Google Shape;340;p38"/>
          <p:cNvPicPr preferRelativeResize="0"/>
          <p:nvPr/>
        </p:nvPicPr>
        <p:blipFill rotWithShape="1">
          <a:blip r:embed="rId3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38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38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I DESTINATARI - amministratori, dirigenti, funzionari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39"/>
          <p:cNvSpPr txBox="1"/>
          <p:nvPr>
            <p:ph idx="1" type="body"/>
          </p:nvPr>
        </p:nvSpPr>
        <p:spPr>
          <a:xfrm>
            <a:off x="1516375" y="1327125"/>
            <a:ext cx="7277700" cy="34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8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2281"/>
              <a:t>A prescindere dalla tipologia di biblioteca di appartenenza, si possono organizzare e calendarizzare incontri formativi per gli utenti per indirizzarli all’uso di risorse della biblioteca e/o di risorse di altre biblioteche se ritenute utili e rilevanti</a:t>
            </a:r>
            <a:endParaRPr i="1" sz="1928"/>
          </a:p>
        </p:txBody>
      </p:sp>
      <p:pic>
        <p:nvPicPr>
          <p:cNvPr id="348" name="Google Shape;348;p39"/>
          <p:cNvPicPr preferRelativeResize="0"/>
          <p:nvPr/>
        </p:nvPicPr>
        <p:blipFill rotWithShape="1">
          <a:blip r:embed="rId3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349" name="Google Shape;349;p39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39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I DESTINATARI - Tutti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40"/>
          <p:cNvSpPr txBox="1"/>
          <p:nvPr>
            <p:ph idx="1" type="body"/>
          </p:nvPr>
        </p:nvSpPr>
        <p:spPr>
          <a:xfrm>
            <a:off x="798900" y="1699850"/>
            <a:ext cx="3354300" cy="294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it" sz="2052"/>
              <a:t>cittadini</a:t>
            </a:r>
            <a:endParaRPr sz="2052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it" sz="2052"/>
              <a:t> </a:t>
            </a:r>
            <a:endParaRPr sz="2052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it" sz="2052"/>
              <a:t>studenti ricercatori docenti </a:t>
            </a:r>
            <a:endParaRPr sz="2052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 sz="2052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it" sz="2052"/>
              <a:t>funzionari dirigenti</a:t>
            </a:r>
            <a:endParaRPr sz="2052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 sz="2052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 sz="2052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688"/>
              <a:buNone/>
            </a:pPr>
            <a:r>
              <a:t/>
            </a:r>
            <a:endParaRPr sz="2052"/>
          </a:p>
        </p:txBody>
      </p:sp>
      <p:pic>
        <p:nvPicPr>
          <p:cNvPr id="356" name="Google Shape;356;p40"/>
          <p:cNvPicPr preferRelativeResize="0"/>
          <p:nvPr/>
        </p:nvPicPr>
        <p:blipFill rotWithShape="1">
          <a:blip r:embed="rId3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357" name="Google Shape;357;p40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p40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DESTINATARI - A ciascuno il suo?</a:t>
            </a:r>
            <a:endParaRPr/>
          </a:p>
        </p:txBody>
      </p:sp>
      <p:sp>
        <p:nvSpPr>
          <p:cNvPr id="359" name="Google Shape;359;p40"/>
          <p:cNvSpPr txBox="1"/>
          <p:nvPr/>
        </p:nvSpPr>
        <p:spPr>
          <a:xfrm>
            <a:off x="5574000" y="1577625"/>
            <a:ext cx="3195900" cy="35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563">
                <a:solidFill>
                  <a:schemeClr val="dk2"/>
                </a:solidFill>
              </a:rPr>
              <a:t>risorse informative su singola biblioteca</a:t>
            </a:r>
            <a:endParaRPr sz="1563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563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563">
                <a:solidFill>
                  <a:schemeClr val="dk2"/>
                </a:solidFill>
              </a:rPr>
              <a:t>risorse informative su patrimonio di singola biblioteca</a:t>
            </a:r>
            <a:endParaRPr sz="1563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563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563">
                <a:solidFill>
                  <a:schemeClr val="dk2"/>
                </a:solidFill>
              </a:rPr>
              <a:t>risorse informative su biblioteche</a:t>
            </a:r>
            <a:endParaRPr sz="1563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563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563">
                <a:solidFill>
                  <a:schemeClr val="dk2"/>
                </a:solidFill>
              </a:rPr>
              <a:t>risorse informative per biblioteche</a:t>
            </a:r>
            <a:endParaRPr sz="800"/>
          </a:p>
        </p:txBody>
      </p:sp>
      <p:cxnSp>
        <p:nvCxnSpPr>
          <p:cNvPr id="360" name="Google Shape;360;p40"/>
          <p:cNvCxnSpPr/>
          <p:nvPr/>
        </p:nvCxnSpPr>
        <p:spPr>
          <a:xfrm flipH="1" rot="10800000">
            <a:off x="2079775" y="1803950"/>
            <a:ext cx="3494100" cy="158400"/>
          </a:xfrm>
          <a:prstGeom prst="straightConnector1">
            <a:avLst/>
          </a:prstGeom>
          <a:noFill/>
          <a:ln cap="flat" cmpd="sng" w="28575">
            <a:solidFill>
              <a:srgbClr val="D5A6BD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61" name="Google Shape;361;p40"/>
          <p:cNvCxnSpPr/>
          <p:nvPr/>
        </p:nvCxnSpPr>
        <p:spPr>
          <a:xfrm>
            <a:off x="2107725" y="1971675"/>
            <a:ext cx="3354300" cy="866700"/>
          </a:xfrm>
          <a:prstGeom prst="straightConnector1">
            <a:avLst/>
          </a:prstGeom>
          <a:noFill/>
          <a:ln cap="flat" cmpd="sng" w="28575">
            <a:solidFill>
              <a:srgbClr val="D5A6BD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62" name="Google Shape;362;p40"/>
          <p:cNvCxnSpPr/>
          <p:nvPr/>
        </p:nvCxnSpPr>
        <p:spPr>
          <a:xfrm>
            <a:off x="3086100" y="3807300"/>
            <a:ext cx="2413500" cy="2052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63" name="Google Shape;363;p40"/>
          <p:cNvCxnSpPr/>
          <p:nvPr/>
        </p:nvCxnSpPr>
        <p:spPr>
          <a:xfrm>
            <a:off x="3961975" y="2838250"/>
            <a:ext cx="1500300" cy="242100"/>
          </a:xfrm>
          <a:prstGeom prst="straightConnector1">
            <a:avLst/>
          </a:prstGeom>
          <a:noFill/>
          <a:ln cap="flat" cmpd="sng" w="28575">
            <a:solidFill>
              <a:srgbClr val="1B786E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64" name="Google Shape;364;p40"/>
          <p:cNvCxnSpPr/>
          <p:nvPr/>
        </p:nvCxnSpPr>
        <p:spPr>
          <a:xfrm>
            <a:off x="3934025" y="2819600"/>
            <a:ext cx="1639800" cy="1099800"/>
          </a:xfrm>
          <a:prstGeom prst="straightConnector1">
            <a:avLst/>
          </a:prstGeom>
          <a:noFill/>
          <a:ln cap="flat" cmpd="sng" w="28575">
            <a:solidFill>
              <a:srgbClr val="1B786E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65" name="Google Shape;365;p40"/>
          <p:cNvCxnSpPr/>
          <p:nvPr/>
        </p:nvCxnSpPr>
        <p:spPr>
          <a:xfrm>
            <a:off x="3086100" y="3825950"/>
            <a:ext cx="2525100" cy="10809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66" name="Google Shape;366;p40"/>
          <p:cNvCxnSpPr/>
          <p:nvPr/>
        </p:nvCxnSpPr>
        <p:spPr>
          <a:xfrm>
            <a:off x="2082175" y="1966925"/>
            <a:ext cx="3482400" cy="2026800"/>
          </a:xfrm>
          <a:prstGeom prst="straightConnector1">
            <a:avLst/>
          </a:prstGeom>
          <a:noFill/>
          <a:ln cap="flat" cmpd="sng" w="28575">
            <a:solidFill>
              <a:srgbClr val="D5A6BD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67" name="Google Shape;367;p40"/>
          <p:cNvCxnSpPr/>
          <p:nvPr/>
        </p:nvCxnSpPr>
        <p:spPr>
          <a:xfrm flipH="1" rot="10800000">
            <a:off x="3949075" y="2073950"/>
            <a:ext cx="1587600" cy="740700"/>
          </a:xfrm>
          <a:prstGeom prst="straightConnector1">
            <a:avLst/>
          </a:prstGeom>
          <a:noFill/>
          <a:ln cap="flat" cmpd="sng" w="28575">
            <a:solidFill>
              <a:srgbClr val="1B786E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68" name="Google Shape;368;p40"/>
          <p:cNvCxnSpPr/>
          <p:nvPr/>
        </p:nvCxnSpPr>
        <p:spPr>
          <a:xfrm flipH="1" rot="10800000">
            <a:off x="3076775" y="2223325"/>
            <a:ext cx="2487900" cy="15933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69" name="Google Shape;369;p40"/>
          <p:cNvCxnSpPr>
            <a:endCxn id="359" idx="1"/>
          </p:cNvCxnSpPr>
          <p:nvPr/>
        </p:nvCxnSpPr>
        <p:spPr>
          <a:xfrm flipH="1" rot="10800000">
            <a:off x="3076800" y="3359175"/>
            <a:ext cx="2497200" cy="4668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4" name="Google Shape;374;p41"/>
          <p:cNvPicPr preferRelativeResize="0"/>
          <p:nvPr/>
        </p:nvPicPr>
        <p:blipFill rotWithShape="1">
          <a:blip r:embed="rId3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375" name="Google Shape;375;p41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" name="Google Shape;376;p41"/>
          <p:cNvSpPr txBox="1"/>
          <p:nvPr>
            <p:ph type="title"/>
          </p:nvPr>
        </p:nvSpPr>
        <p:spPr>
          <a:xfrm>
            <a:off x="556800" y="2167425"/>
            <a:ext cx="8030400" cy="83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6104"/>
              <a:buFont typeface="Arial"/>
              <a:buNone/>
            </a:pPr>
            <a:r>
              <a:rPr b="1" lang="it" sz="3046">
                <a:solidFill>
                  <a:schemeClr val="accent5"/>
                </a:solidFill>
              </a:rPr>
              <a:t>TIPOLOGIE DI DESTINATARI</a:t>
            </a:r>
            <a:endParaRPr b="1" sz="3046">
              <a:solidFill>
                <a:schemeClr val="accent5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6218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BIBLIOTECARI</a:t>
            </a:r>
            <a:endParaRPr b="1" sz="238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1411650" y="4086050"/>
            <a:ext cx="6320700" cy="72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935"/>
              <a:buNone/>
            </a:pPr>
            <a:r>
              <a:rPr b="1" lang="it" sz="1639">
                <a:solidFill>
                  <a:schemeClr val="accent5"/>
                </a:solidFill>
              </a:rPr>
              <a:t>Nell’ambito della DFP sul web ci sono anche informazioni e risorse che riguardano le biblioteche</a:t>
            </a:r>
            <a:endParaRPr b="1" sz="1639">
              <a:solidFill>
                <a:schemeClr val="accent5"/>
              </a:solidFill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3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Contesto DFP</a:t>
            </a:r>
            <a:endParaRPr/>
          </a:p>
        </p:txBody>
      </p:sp>
      <p:grpSp>
        <p:nvGrpSpPr>
          <p:cNvPr id="72" name="Google Shape;72;p15"/>
          <p:cNvGrpSpPr/>
          <p:nvPr/>
        </p:nvGrpSpPr>
        <p:grpSpPr>
          <a:xfrm>
            <a:off x="1617562" y="1456977"/>
            <a:ext cx="1937151" cy="2536744"/>
            <a:chOff x="1118224" y="283725"/>
            <a:chExt cx="2090826" cy="4076400"/>
          </a:xfrm>
        </p:grpSpPr>
        <p:sp>
          <p:nvSpPr>
            <p:cNvPr id="73" name="Google Shape;73;p15"/>
            <p:cNvSpPr/>
            <p:nvPr/>
          </p:nvSpPr>
          <p:spPr>
            <a:xfrm>
              <a:off x="1178650" y="283725"/>
              <a:ext cx="2030400" cy="40764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5"/>
            <p:cNvSpPr/>
            <p:nvPr/>
          </p:nvSpPr>
          <p:spPr>
            <a:xfrm>
              <a:off x="1118224" y="341749"/>
              <a:ext cx="2048100" cy="24906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5"/>
            <p:cNvSpPr/>
            <p:nvPr/>
          </p:nvSpPr>
          <p:spPr>
            <a:xfrm>
              <a:off x="1234776" y="1019922"/>
              <a:ext cx="1815000" cy="86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">
                  <a:solidFill>
                    <a:schemeClr val="accent5"/>
                  </a:solidFill>
                  <a:latin typeface="Roboto"/>
                  <a:ea typeface="Roboto"/>
                  <a:cs typeface="Roboto"/>
                  <a:sym typeface="Roboto"/>
                </a:rPr>
                <a:t>la documentazione di fonte pubblica sul web</a:t>
              </a:r>
              <a:endParaRPr b="1">
                <a:solidFill>
                  <a:schemeClr val="accent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6" name="Google Shape;76;p15"/>
            <p:cNvSpPr/>
            <p:nvPr/>
          </p:nvSpPr>
          <p:spPr>
            <a:xfrm rot="5400000">
              <a:off x="1938871" y="2785391"/>
              <a:ext cx="389100" cy="278100"/>
            </a:xfrm>
            <a:prstGeom prst="rightArrow">
              <a:avLst>
                <a:gd fmla="val 34239" name="adj1"/>
                <a:gd fmla="val 57035" name="adj2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5"/>
            <p:cNvSpPr/>
            <p:nvPr/>
          </p:nvSpPr>
          <p:spPr>
            <a:xfrm>
              <a:off x="1118308" y="3172455"/>
              <a:ext cx="2030400" cy="108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dispersione + difficile recupero di informazioni attendibili e aggiornate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8" name="Google Shape;78;p15"/>
          <p:cNvGrpSpPr/>
          <p:nvPr/>
        </p:nvGrpSpPr>
        <p:grpSpPr>
          <a:xfrm>
            <a:off x="3603428" y="1456977"/>
            <a:ext cx="1937151" cy="2536744"/>
            <a:chOff x="1118224" y="283725"/>
            <a:chExt cx="2090826" cy="4076400"/>
          </a:xfrm>
        </p:grpSpPr>
        <p:sp>
          <p:nvSpPr>
            <p:cNvPr id="79" name="Google Shape;79;p15"/>
            <p:cNvSpPr/>
            <p:nvPr/>
          </p:nvSpPr>
          <p:spPr>
            <a:xfrm>
              <a:off x="1178650" y="283725"/>
              <a:ext cx="2030400" cy="40764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5"/>
            <p:cNvSpPr/>
            <p:nvPr/>
          </p:nvSpPr>
          <p:spPr>
            <a:xfrm>
              <a:off x="1118224" y="341749"/>
              <a:ext cx="2048100" cy="24906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5"/>
            <p:cNvSpPr/>
            <p:nvPr/>
          </p:nvSpPr>
          <p:spPr>
            <a:xfrm>
              <a:off x="1256157" y="1019902"/>
              <a:ext cx="1815000" cy="60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">
                  <a:solidFill>
                    <a:schemeClr val="accent5"/>
                  </a:solidFill>
                  <a:latin typeface="Roboto"/>
                  <a:ea typeface="Roboto"/>
                  <a:cs typeface="Roboto"/>
                  <a:sym typeface="Roboto"/>
                </a:rPr>
                <a:t>le biblioteche</a:t>
              </a:r>
              <a:endParaRPr b="1">
                <a:solidFill>
                  <a:schemeClr val="accent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2" name="Google Shape;82;p15"/>
            <p:cNvSpPr/>
            <p:nvPr/>
          </p:nvSpPr>
          <p:spPr>
            <a:xfrm rot="5400000">
              <a:off x="1938871" y="2785391"/>
              <a:ext cx="389100" cy="278100"/>
            </a:xfrm>
            <a:prstGeom prst="rightArrow">
              <a:avLst>
                <a:gd fmla="val 34239" name="adj1"/>
                <a:gd fmla="val 57035" name="adj2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5"/>
            <p:cNvSpPr/>
            <p:nvPr/>
          </p:nvSpPr>
          <p:spPr>
            <a:xfrm>
              <a:off x="1118308" y="3172455"/>
              <a:ext cx="2030400" cy="108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offrono servizi di reference per agevolare accesso a </a:t>
              </a:r>
              <a:r>
                <a:rPr b="1" lang="it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fonti ufficiali e aggiornate</a:t>
              </a:r>
              <a:endParaRPr b="1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4" name="Google Shape;84;p15"/>
          <p:cNvGrpSpPr/>
          <p:nvPr/>
        </p:nvGrpSpPr>
        <p:grpSpPr>
          <a:xfrm>
            <a:off x="5589294" y="1456977"/>
            <a:ext cx="1937151" cy="2536744"/>
            <a:chOff x="1118224" y="283725"/>
            <a:chExt cx="2090826" cy="4076400"/>
          </a:xfrm>
        </p:grpSpPr>
        <p:sp>
          <p:nvSpPr>
            <p:cNvPr id="85" name="Google Shape;85;p15"/>
            <p:cNvSpPr/>
            <p:nvPr/>
          </p:nvSpPr>
          <p:spPr>
            <a:xfrm>
              <a:off x="1178650" y="283725"/>
              <a:ext cx="2030400" cy="40764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5"/>
            <p:cNvSpPr/>
            <p:nvPr/>
          </p:nvSpPr>
          <p:spPr>
            <a:xfrm>
              <a:off x="1118224" y="341749"/>
              <a:ext cx="2048100" cy="24906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5"/>
            <p:cNvSpPr/>
            <p:nvPr/>
          </p:nvSpPr>
          <p:spPr>
            <a:xfrm>
              <a:off x="1234788" y="1019902"/>
              <a:ext cx="1815000" cy="60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">
                  <a:solidFill>
                    <a:schemeClr val="accent5"/>
                  </a:solidFill>
                  <a:latin typeface="Roboto"/>
                  <a:ea typeface="Roboto"/>
                  <a:cs typeface="Roboto"/>
                  <a:sym typeface="Roboto"/>
                </a:rPr>
                <a:t>il bibliotecario</a:t>
              </a:r>
              <a:endParaRPr b="1">
                <a:solidFill>
                  <a:schemeClr val="accent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8" name="Google Shape;88;p15"/>
            <p:cNvSpPr/>
            <p:nvPr/>
          </p:nvSpPr>
          <p:spPr>
            <a:xfrm rot="5400000">
              <a:off x="1938871" y="2785391"/>
              <a:ext cx="389100" cy="278100"/>
            </a:xfrm>
            <a:prstGeom prst="rightArrow">
              <a:avLst>
                <a:gd fmla="val 34239" name="adj1"/>
                <a:gd fmla="val 57035" name="adj2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5"/>
            <p:cNvSpPr/>
            <p:nvPr/>
          </p:nvSpPr>
          <p:spPr>
            <a:xfrm>
              <a:off x="1118308" y="3172455"/>
              <a:ext cx="2030400" cy="108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ruolo mediatore per ricerca e recupero di risorse dfp su diversi ambiti e discipline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42"/>
          <p:cNvSpPr txBox="1"/>
          <p:nvPr>
            <p:ph idx="1" type="body"/>
          </p:nvPr>
        </p:nvSpPr>
        <p:spPr>
          <a:xfrm>
            <a:off x="1516375" y="1327125"/>
            <a:ext cx="7277700" cy="34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it" sz="2163"/>
              <a:t>F</a:t>
            </a:r>
            <a:r>
              <a:rPr i="1" lang="it" sz="2163"/>
              <a:t>inanziamenti e bandi </a:t>
            </a:r>
            <a:endParaRPr i="1"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 sz="1368"/>
              <a:t>(dipende da competenza)</a:t>
            </a:r>
            <a:r>
              <a:rPr lang="it" sz="1368"/>
              <a:t> </a:t>
            </a:r>
            <a:endParaRPr sz="1368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63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/>
              <a:t>C</a:t>
            </a:r>
            <a:r>
              <a:rPr lang="it" sz="2163"/>
              <a:t>ontributi MIC - </a:t>
            </a:r>
            <a:r>
              <a:rPr lang="it" sz="2163" u="sng">
                <a:solidFill>
                  <a:schemeClr val="hlink"/>
                </a:solidFill>
                <a:hlinkClick r:id="rId3"/>
              </a:rPr>
              <a:t>https://www.librari.beniculturali.it/it/contributi/</a:t>
            </a:r>
            <a:endParaRPr sz="2163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/>
              <a:t>Bandi Cepell -  </a:t>
            </a:r>
            <a:r>
              <a:rPr lang="it" sz="2163" u="sng">
                <a:solidFill>
                  <a:schemeClr val="hlink"/>
                </a:solidFill>
                <a:hlinkClick r:id="rId4"/>
              </a:rPr>
              <a:t>https://cepell.it/bandi/</a:t>
            </a:r>
            <a:r>
              <a:rPr lang="it" sz="2163"/>
              <a:t> </a:t>
            </a:r>
            <a:endParaRPr sz="2163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/>
              <a:t>Informazioni da OPIB - </a:t>
            </a:r>
            <a:r>
              <a:rPr lang="it" sz="2163" u="sng">
                <a:solidFill>
                  <a:schemeClr val="hlink"/>
                </a:solidFill>
                <a:hlinkClick r:id="rId5"/>
              </a:rPr>
              <a:t>Programmi di finanziamento europei (2021-2027)</a:t>
            </a:r>
            <a:endParaRPr sz="2163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2163"/>
              <a:t>Programmi di finanziamento delle s</a:t>
            </a:r>
            <a:r>
              <a:rPr lang="it" sz="2163"/>
              <a:t>ingole REGIONI </a:t>
            </a:r>
            <a:endParaRPr sz="2163"/>
          </a:p>
        </p:txBody>
      </p:sp>
      <p:pic>
        <p:nvPicPr>
          <p:cNvPr id="382" name="Google Shape;382;p42"/>
          <p:cNvPicPr preferRelativeResize="0"/>
          <p:nvPr/>
        </p:nvPicPr>
        <p:blipFill rotWithShape="1">
          <a:blip r:embed="rId6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383" name="Google Shape;383;p42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42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6218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Risorse per biblioteche - Finanziamenti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43"/>
          <p:cNvSpPr txBox="1"/>
          <p:nvPr>
            <p:ph idx="1" type="body"/>
          </p:nvPr>
        </p:nvSpPr>
        <p:spPr>
          <a:xfrm>
            <a:off x="1516375" y="1327125"/>
            <a:ext cx="7277700" cy="34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63"/>
          </a:p>
          <a:p>
            <a:pPr indent="-355686" lvl="1" marL="9144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it" sz="2163" u="sng">
                <a:solidFill>
                  <a:schemeClr val="hlink"/>
                </a:solidFill>
                <a:hlinkClick r:id="rId3"/>
              </a:rPr>
              <a:t>Normattiva</a:t>
            </a:r>
            <a:endParaRPr sz="2163"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63"/>
          </a:p>
          <a:p>
            <a:pPr indent="-355686" lvl="1" marL="9144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it" sz="2163" u="sng">
                <a:solidFill>
                  <a:schemeClr val="hlink"/>
                </a:solidFill>
                <a:hlinkClick r:id="rId4"/>
              </a:rPr>
              <a:t>Normattiva - motore federato regionale</a:t>
            </a:r>
            <a:endParaRPr sz="2163"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63"/>
          </a:p>
          <a:p>
            <a:pPr indent="-355686" lvl="1" marL="9144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it" sz="2163" u="sng">
                <a:solidFill>
                  <a:schemeClr val="hlink"/>
                </a:solidFill>
                <a:hlinkClick r:id="rId5"/>
              </a:rPr>
              <a:t>Singole regioni</a:t>
            </a:r>
            <a:r>
              <a:rPr lang="it" sz="2163"/>
              <a:t> &gt;&gt; assemblee legislative e giunte regionali (leggi, programmi, regolamenti, documenti di indirizzo, …)</a:t>
            </a:r>
            <a:endParaRPr sz="2163"/>
          </a:p>
        </p:txBody>
      </p:sp>
      <p:pic>
        <p:nvPicPr>
          <p:cNvPr id="390" name="Google Shape;390;p43"/>
          <p:cNvPicPr preferRelativeResize="0"/>
          <p:nvPr/>
        </p:nvPicPr>
        <p:blipFill rotWithShape="1">
          <a:blip r:embed="rId6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391" name="Google Shape;391;p43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43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Risorse per biblioteche - Legislazione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44"/>
          <p:cNvSpPr txBox="1"/>
          <p:nvPr>
            <p:ph idx="1" type="body"/>
          </p:nvPr>
        </p:nvSpPr>
        <p:spPr>
          <a:xfrm>
            <a:off x="1516375" y="1327125"/>
            <a:ext cx="7277700" cy="34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ICCU - </a:t>
            </a:r>
            <a:r>
              <a:rPr lang="it" u="sng">
                <a:solidFill>
                  <a:schemeClr val="hlink"/>
                </a:solidFill>
                <a:hlinkClick r:id="rId3"/>
              </a:rPr>
              <a:t>Manuali, guide, standard, normative catalografiche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BNCF - </a:t>
            </a:r>
            <a:r>
              <a:rPr lang="it" u="sng">
                <a:solidFill>
                  <a:schemeClr val="hlink"/>
                </a:solidFill>
                <a:hlinkClick r:id="rId4"/>
              </a:rPr>
              <a:t>Nuovo soggettario</a:t>
            </a:r>
            <a:r>
              <a:rPr lang="it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ICPAL - </a:t>
            </a:r>
            <a:r>
              <a:rPr lang="it" u="sng">
                <a:solidFill>
                  <a:schemeClr val="hlink"/>
                </a:solidFill>
                <a:hlinkClick r:id="rId5"/>
              </a:rPr>
              <a:t>Linee guida per sanificazione e disinfezione biblioteche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t/>
            </a:r>
            <a:endParaRPr/>
          </a:p>
        </p:txBody>
      </p:sp>
      <p:pic>
        <p:nvPicPr>
          <p:cNvPr id="398" name="Google Shape;398;p44"/>
          <p:cNvPicPr preferRelativeResize="0"/>
          <p:nvPr/>
        </p:nvPicPr>
        <p:blipFill rotWithShape="1">
          <a:blip r:embed="rId6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399" name="Google Shape;399;p44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44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Risorse per</a:t>
            </a:r>
            <a:r>
              <a:rPr b="1" lang="it" sz="2380">
                <a:solidFill>
                  <a:schemeClr val="accent5"/>
                </a:solidFill>
              </a:rPr>
              <a:t> bibliotecari - Guide e manuali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45"/>
          <p:cNvSpPr txBox="1"/>
          <p:nvPr>
            <p:ph idx="1" type="body"/>
          </p:nvPr>
        </p:nvSpPr>
        <p:spPr>
          <a:xfrm>
            <a:off x="1516375" y="1327125"/>
            <a:ext cx="7277700" cy="34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rPr b="1" lang="it" sz="1127"/>
              <a:t>Corsi</a:t>
            </a:r>
            <a:endParaRPr b="1" sz="1127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it" sz="1127"/>
              <a:t>Regioni, Soprintendenze archivistiche e bibliografiche regionali + Enti locali +Università +</a:t>
            </a:r>
            <a:endParaRPr sz="1127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it" sz="1127"/>
              <a:t>Ministero istruzione (per biblioteche scolastiche) + Ministero cultura (Fondazione scuola del patrimonio)</a:t>
            </a:r>
            <a:endParaRPr sz="1127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sz="1127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b="1" lang="it" sz="1127"/>
              <a:t>Summer/Winter school </a:t>
            </a:r>
            <a:endParaRPr b="1" sz="1127"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it" sz="1127"/>
              <a:t>Fondazione per leggere - </a:t>
            </a:r>
            <a:r>
              <a:rPr lang="it" sz="1127" u="sng">
                <a:solidFill>
                  <a:schemeClr val="hlink"/>
                </a:solidFill>
                <a:hlinkClick r:id="rId3"/>
              </a:rPr>
              <a:t>1. Summer school biblioteconomica</a:t>
            </a:r>
            <a:endParaRPr sz="1127"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it" sz="1127"/>
              <a:t>Unibo - </a:t>
            </a:r>
            <a:r>
              <a:rPr lang="it" sz="1127" u="sng">
                <a:solidFill>
                  <a:schemeClr val="hlink"/>
                </a:solidFill>
                <a:hlinkClick r:id="rId4"/>
              </a:rPr>
              <a:t>La Digital Library: evoluzione, strutture, progetti</a:t>
            </a:r>
            <a:r>
              <a:rPr lang="it" sz="1127"/>
              <a:t> </a:t>
            </a:r>
            <a:endParaRPr sz="1127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sz="1127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b="1" lang="it" sz="1127"/>
              <a:t>Bibliografie/guide per preparazione concorsi </a:t>
            </a:r>
            <a:endParaRPr b="1" sz="1127"/>
          </a:p>
          <a:p>
            <a:pPr indent="457200" lvl="0" marL="0" rtl="0" algn="l">
              <a:spcBef>
                <a:spcPts val="1200"/>
              </a:spcBef>
              <a:spcAft>
                <a:spcPts val="1200"/>
              </a:spcAft>
              <a:buSzPts val="523"/>
              <a:buNone/>
            </a:pPr>
            <a:r>
              <a:rPr lang="it" sz="1127"/>
              <a:t>Regione Lombardia </a:t>
            </a:r>
            <a:r>
              <a:rPr lang="it" sz="1127" u="sng">
                <a:solidFill>
                  <a:schemeClr val="hlink"/>
                </a:solidFill>
                <a:hlinkClick r:id="rId5"/>
              </a:rPr>
              <a:t>Suggerimenti per la preparazione di concorsi per bibliotecario</a:t>
            </a:r>
            <a:endParaRPr sz="1127"/>
          </a:p>
        </p:txBody>
      </p:sp>
      <p:pic>
        <p:nvPicPr>
          <p:cNvPr id="406" name="Google Shape;406;p45"/>
          <p:cNvPicPr preferRelativeResize="0"/>
          <p:nvPr/>
        </p:nvPicPr>
        <p:blipFill rotWithShape="1">
          <a:blip r:embed="rId6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407" name="Google Shape;407;p45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Google Shape;408;p45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Risorse per bibliotecari - Formazione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46"/>
          <p:cNvSpPr txBox="1"/>
          <p:nvPr>
            <p:ph idx="1" type="body"/>
          </p:nvPr>
        </p:nvSpPr>
        <p:spPr>
          <a:xfrm>
            <a:off x="1516375" y="1327125"/>
            <a:ext cx="7277700" cy="34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it" sz="2163"/>
              <a:t>Strumenti os che possono essere utili per gestire il reference sulla dfp (e non solo)</a:t>
            </a:r>
            <a:endParaRPr i="1"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sz="1877"/>
              <a:t>Per risorse esterne: </a:t>
            </a:r>
            <a:endParaRPr b="1" sz="1877"/>
          </a:p>
          <a:p>
            <a:pPr indent="-335078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 sz="2163"/>
              <a:t>reference management system: </a:t>
            </a:r>
            <a:r>
              <a:rPr lang="it" sz="2163" u="sng">
                <a:solidFill>
                  <a:schemeClr val="hlink"/>
                </a:solidFill>
                <a:hlinkClick r:id="rId3"/>
              </a:rPr>
              <a:t>mendely</a:t>
            </a:r>
            <a:r>
              <a:rPr lang="it" sz="2163"/>
              <a:t>, </a:t>
            </a:r>
            <a:r>
              <a:rPr lang="it" sz="2163" u="sng">
                <a:solidFill>
                  <a:schemeClr val="hlink"/>
                </a:solidFill>
                <a:hlinkClick r:id="rId4"/>
              </a:rPr>
              <a:t>zotero</a:t>
            </a:r>
            <a:endParaRPr sz="2163"/>
          </a:p>
          <a:p>
            <a:pPr indent="-335078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 sz="2163"/>
              <a:t>sw per raccolta sistematica di risorse web (content curation): </a:t>
            </a:r>
            <a:r>
              <a:rPr lang="it" sz="2163" u="sng">
                <a:solidFill>
                  <a:schemeClr val="hlink"/>
                </a:solidFill>
                <a:hlinkClick r:id="rId5"/>
              </a:rPr>
              <a:t>wakelet</a:t>
            </a:r>
            <a:r>
              <a:rPr lang="it" sz="2163"/>
              <a:t>, </a:t>
            </a:r>
            <a:r>
              <a:rPr lang="it" sz="2163" u="sng">
                <a:solidFill>
                  <a:schemeClr val="hlink"/>
                </a:solidFill>
                <a:hlinkClick r:id="rId6"/>
              </a:rPr>
              <a:t>pearltrees</a:t>
            </a:r>
            <a:r>
              <a:rPr lang="it" sz="2163"/>
              <a:t>, </a:t>
            </a:r>
            <a:r>
              <a:rPr lang="it" sz="2163" u="sng">
                <a:solidFill>
                  <a:schemeClr val="hlink"/>
                </a:solidFill>
                <a:hlinkClick r:id="rId7"/>
              </a:rPr>
              <a:t>bibsonomy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sz="1877"/>
              <a:t>Per risorse interne (biblioteca come produttore di dfp):</a:t>
            </a:r>
            <a:endParaRPr b="1" sz="1877"/>
          </a:p>
          <a:p>
            <a:pPr indent="-335078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 sz="2163"/>
              <a:t>come sopra</a:t>
            </a:r>
            <a:endParaRPr sz="2163"/>
          </a:p>
          <a:p>
            <a:pPr indent="-335078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 sz="2163"/>
              <a:t>per pubblicare newsletter e bollettini: </a:t>
            </a:r>
            <a:r>
              <a:rPr lang="it" sz="2163" u="sng">
                <a:solidFill>
                  <a:schemeClr val="hlink"/>
                </a:solidFill>
                <a:hlinkClick r:id="rId8"/>
              </a:rPr>
              <a:t>mailchimp</a:t>
            </a:r>
            <a:r>
              <a:rPr lang="it" sz="2163"/>
              <a:t> (gratis fino a 1.000 email/m), </a:t>
            </a:r>
            <a:r>
              <a:rPr lang="it" sz="2163" u="sng">
                <a:solidFill>
                  <a:schemeClr val="hlink"/>
                </a:solidFill>
                <a:hlinkClick r:id="rId9"/>
              </a:rPr>
              <a:t>canva</a:t>
            </a:r>
            <a:endParaRPr sz="2163"/>
          </a:p>
          <a:p>
            <a:pPr indent="-335078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 sz="2163"/>
              <a:t>per locandine, presentazioni, card x social, volantini, inviti: </a:t>
            </a:r>
            <a:r>
              <a:rPr lang="it" sz="2163" u="sng">
                <a:solidFill>
                  <a:schemeClr val="accent5"/>
                </a:solidFill>
                <a:hlinkClick r:id="rId1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canva</a:t>
            </a:r>
            <a:endParaRPr sz="2163"/>
          </a:p>
          <a:p>
            <a:pPr indent="-335078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it" sz="2163"/>
              <a:t>mostre online: </a:t>
            </a:r>
            <a:r>
              <a:rPr b="1" lang="it" sz="2163" u="sng">
                <a:solidFill>
                  <a:schemeClr val="hlink"/>
                </a:solidFill>
                <a:hlinkClick r:id="rId11"/>
              </a:rPr>
              <a:t>movio</a:t>
            </a:r>
            <a:r>
              <a:rPr lang="it" sz="2163"/>
              <a:t>, </a:t>
            </a:r>
            <a:r>
              <a:rPr lang="it" sz="2163" u="sng">
                <a:solidFill>
                  <a:schemeClr val="hlink"/>
                </a:solidFill>
                <a:hlinkClick r:id="rId12"/>
              </a:rPr>
              <a:t>omeka</a:t>
            </a:r>
            <a:r>
              <a:rPr lang="it" sz="2163"/>
              <a:t> (gratis sul proprio server)</a:t>
            </a:r>
            <a:endParaRPr sz="2163"/>
          </a:p>
        </p:txBody>
      </p:sp>
      <p:pic>
        <p:nvPicPr>
          <p:cNvPr id="414" name="Google Shape;414;p46"/>
          <p:cNvPicPr preferRelativeResize="0"/>
          <p:nvPr/>
        </p:nvPicPr>
        <p:blipFill rotWithShape="1">
          <a:blip r:embed="rId13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415" name="Google Shape;415;p46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Google Shape;416;p46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6218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Risorse per bibliotecari - Bonus: strumenti gestionali</a:t>
            </a:r>
            <a:endParaRPr/>
          </a:p>
        </p:txBody>
      </p:sp>
      <p:sp>
        <p:nvSpPr>
          <p:cNvPr id="417" name="Google Shape;417;p46"/>
          <p:cNvSpPr txBox="1"/>
          <p:nvPr/>
        </p:nvSpPr>
        <p:spPr>
          <a:xfrm rot="-1759928">
            <a:off x="26902" y="2593657"/>
            <a:ext cx="1497944" cy="461793"/>
          </a:xfrm>
          <a:prstGeom prst="rect">
            <a:avLst/>
          </a:prstGeom>
          <a:noFill/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800">
                <a:solidFill>
                  <a:schemeClr val="accent4"/>
                </a:solidFill>
              </a:rPr>
              <a:t>OFF TOPIC</a:t>
            </a:r>
            <a:endParaRPr b="1" sz="180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47"/>
          <p:cNvSpPr txBox="1"/>
          <p:nvPr>
            <p:ph idx="1" type="body"/>
          </p:nvPr>
        </p:nvSpPr>
        <p:spPr>
          <a:xfrm>
            <a:off x="1516375" y="1327125"/>
            <a:ext cx="7277700" cy="34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it" sz="1739">
                <a:solidFill>
                  <a:srgbClr val="666666"/>
                </a:solidFill>
              </a:rPr>
              <a:t>V</a:t>
            </a:r>
            <a:r>
              <a:rPr i="1" lang="it" sz="1739">
                <a:solidFill>
                  <a:srgbClr val="666666"/>
                </a:solidFill>
              </a:rPr>
              <a:t>arietà nelle modalità di restituzione delle informazioni</a:t>
            </a:r>
            <a:endParaRPr i="1" sz="1739"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b="1" lang="it" sz="1739">
                <a:solidFill>
                  <a:srgbClr val="666666"/>
                </a:solidFill>
              </a:rPr>
              <a:t>pagine web con contenuto testuale, database, open data</a:t>
            </a:r>
            <a:endParaRPr b="1" sz="1739"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i="1" sz="1739"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i="1" lang="it" sz="1739">
                <a:solidFill>
                  <a:srgbClr val="666666"/>
                </a:solidFill>
              </a:rPr>
              <a:t>Possono essere risorse</a:t>
            </a:r>
            <a:endParaRPr i="1" sz="1739"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b="1" lang="it" sz="1739">
                <a:solidFill>
                  <a:srgbClr val="666666"/>
                </a:solidFill>
              </a:rPr>
              <a:t>specifiche, generiche, multidisciplinari, metarisorse</a:t>
            </a:r>
            <a:endParaRPr b="1" sz="1739"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i="1" sz="1739"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i="1" sz="1739"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it" sz="1739">
                <a:solidFill>
                  <a:srgbClr val="666666"/>
                </a:solidFill>
              </a:rPr>
              <a:t>Possiamo informare l’utenza su risorse dfp relative a biblioteche</a:t>
            </a:r>
            <a:endParaRPr i="1" sz="1739"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b="1" i="1" lang="it" sz="1739">
                <a:solidFill>
                  <a:srgbClr val="666666"/>
                </a:solidFill>
              </a:rPr>
              <a:t>on demand; oppure in modo strutturato: pagine web con raccolte di risorse, bollettini bibliografici, news su nuove risorse utili, …</a:t>
            </a:r>
            <a:endParaRPr b="1" i="1" sz="1739">
              <a:solidFill>
                <a:srgbClr val="666666"/>
              </a:solidFill>
            </a:endParaRPr>
          </a:p>
        </p:txBody>
      </p:sp>
      <p:pic>
        <p:nvPicPr>
          <p:cNvPr id="423" name="Google Shape;423;p47"/>
          <p:cNvPicPr preferRelativeResize="0"/>
          <p:nvPr/>
        </p:nvPicPr>
        <p:blipFill rotWithShape="1">
          <a:blip r:embed="rId3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424" name="Google Shape;424;p47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5" name="Google Shape;425;p47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Conclusioni 1 - Risorse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48"/>
          <p:cNvSpPr txBox="1"/>
          <p:nvPr>
            <p:ph idx="1" type="body"/>
          </p:nvPr>
        </p:nvSpPr>
        <p:spPr>
          <a:xfrm>
            <a:off x="1408875" y="1327125"/>
            <a:ext cx="7385100" cy="346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it" sz="1500"/>
              <a:t>D</a:t>
            </a:r>
            <a:r>
              <a:rPr i="1" lang="it" sz="1500"/>
              <a:t>oppio ruolo di biblioteche rispetto a dfp</a:t>
            </a:r>
            <a:endParaRPr i="1" sz="1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rPr b="1" lang="it" sz="1500"/>
              <a:t>Possono essere </a:t>
            </a:r>
            <a:r>
              <a:rPr b="1" lang="it" sz="1500"/>
              <a:t>oggetto e soggetto di risorse dfp </a:t>
            </a:r>
            <a:endParaRPr b="1" sz="1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b="1" sz="1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i="1" sz="1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it" sz="1500"/>
              <a:t>Uso e diffusione di risorse informative di e su biblioteche &gt;&gt; Problema fonti aggiornate, ufficiali e sicure</a:t>
            </a:r>
            <a:endParaRPr i="1" sz="1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rPr b="1" lang="it" sz="1500"/>
              <a:t>Consapevolezza che f</a:t>
            </a:r>
            <a:r>
              <a:rPr b="1" lang="it" sz="1500"/>
              <a:t>onti aggiornate </a:t>
            </a:r>
            <a:r>
              <a:rPr b="1" lang="it" sz="1500">
                <a:solidFill>
                  <a:schemeClr val="accent5"/>
                </a:solidFill>
              </a:rPr>
              <a:t>dipendono da noi bibliotecari</a:t>
            </a:r>
            <a:r>
              <a:rPr b="1" lang="it" sz="1500"/>
              <a:t> (per i nostri siti, per i nostri opac, ma anche per i dati che forniamo a Istat e Anagrafe Iccu) </a:t>
            </a:r>
            <a:endParaRPr b="1" sz="1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sz="1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i="1" sz="1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it" sz="1500"/>
              <a:t>Per il bibliotecario di reference, conoscere le fonti ufficiali aggiornate è il prerequisito, ma non basta</a:t>
            </a:r>
            <a:endParaRPr i="1" sz="1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rPr b="1" lang="it" sz="1500"/>
              <a:t>C</a:t>
            </a:r>
            <a:r>
              <a:rPr b="1" lang="it" sz="1500"/>
              <a:t>ercare di capire ciò che per un utente è “rilevante” o no. </a:t>
            </a:r>
            <a:endParaRPr sz="1500"/>
          </a:p>
        </p:txBody>
      </p:sp>
      <p:pic>
        <p:nvPicPr>
          <p:cNvPr id="431" name="Google Shape;431;p48"/>
          <p:cNvPicPr preferRelativeResize="0"/>
          <p:nvPr/>
        </p:nvPicPr>
        <p:blipFill rotWithShape="1">
          <a:blip r:embed="rId3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432" name="Google Shape;432;p48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3" name="Google Shape;433;p48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Conclusioni 2 - Biblioteche e bibliotecari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49"/>
          <p:cNvSpPr txBox="1"/>
          <p:nvPr>
            <p:ph idx="1" type="body"/>
          </p:nvPr>
        </p:nvSpPr>
        <p:spPr>
          <a:xfrm>
            <a:off x="2843825" y="1626900"/>
            <a:ext cx="5950200" cy="272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sz="1427"/>
          </a:p>
          <a:p>
            <a:pPr indent="0" lvl="0" marL="0" rtl="0" algn="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i="1" lang="it" sz="2327"/>
              <a:t>“To be relevant, a document must be useful to an actual human being’s mental activity. Therefore, relevance is subjective, idiosyncratic, hard to predict, and unstable”</a:t>
            </a:r>
            <a:endParaRPr i="1" sz="2327"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sz="1427"/>
          </a:p>
          <a:p>
            <a:pPr indent="0" lvl="0" marL="0" rtl="0" algn="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ts val="523"/>
              <a:buNone/>
            </a:pPr>
            <a:r>
              <a:rPr lang="it" sz="900"/>
              <a:t>Michael Buckland. </a:t>
            </a:r>
            <a:r>
              <a:rPr i="1" lang="it" sz="900"/>
              <a:t>Information and society</a:t>
            </a:r>
            <a:r>
              <a:rPr lang="it" sz="900"/>
              <a:t>. Cambridge (MA), The MIT Press, 2017, p. 161</a:t>
            </a:r>
            <a:endParaRPr sz="900"/>
          </a:p>
        </p:txBody>
      </p:sp>
      <p:pic>
        <p:nvPicPr>
          <p:cNvPr id="439" name="Google Shape;439;p49"/>
          <p:cNvPicPr preferRelativeResize="0"/>
          <p:nvPr/>
        </p:nvPicPr>
        <p:blipFill rotWithShape="1">
          <a:blip r:embed="rId3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440" name="Google Shape;440;p49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p49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6218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Per chiudere</a:t>
            </a:r>
            <a:endParaRPr/>
          </a:p>
        </p:txBody>
      </p:sp>
      <p:pic>
        <p:nvPicPr>
          <p:cNvPr id="442" name="Google Shape;442;p4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37050" y="1833350"/>
            <a:ext cx="1767300" cy="24493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50"/>
          <p:cNvSpPr txBox="1"/>
          <p:nvPr>
            <p:ph idx="1" type="body"/>
          </p:nvPr>
        </p:nvSpPr>
        <p:spPr>
          <a:xfrm>
            <a:off x="311700" y="4096175"/>
            <a:ext cx="8520600" cy="75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it" sz="2163"/>
              <a:t>Grazie per l’attenzione</a:t>
            </a:r>
            <a:endParaRPr i="1" sz="2163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ct val="50840"/>
              <a:buFont typeface="Arial"/>
              <a:buNone/>
            </a:pPr>
            <a:r>
              <a:rPr i="1" lang="it" sz="2163" u="sng">
                <a:solidFill>
                  <a:schemeClr val="hlink"/>
                </a:solidFill>
                <a:hlinkClick r:id="rId3"/>
              </a:rPr>
              <a:t>lucia.antonelli@aib.it</a:t>
            </a:r>
            <a:endParaRPr i="1" sz="2163"/>
          </a:p>
        </p:txBody>
      </p:sp>
      <p:pic>
        <p:nvPicPr>
          <p:cNvPr id="448" name="Google Shape;448;p50"/>
          <p:cNvPicPr preferRelativeResize="0"/>
          <p:nvPr/>
        </p:nvPicPr>
        <p:blipFill>
          <a:blip r:embed="rId4">
            <a:alphaModFix amt="54000"/>
          </a:blip>
          <a:stretch>
            <a:fillRect/>
          </a:stretch>
        </p:blipFill>
        <p:spPr>
          <a:xfrm>
            <a:off x="2133600" y="352075"/>
            <a:ext cx="4876800" cy="367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6"/>
          <p:cNvPicPr preferRelativeResize="0"/>
          <p:nvPr/>
        </p:nvPicPr>
        <p:blipFill rotWithShape="1">
          <a:blip r:embed="rId3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6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6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6218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Questo intervento</a:t>
            </a:r>
            <a:endParaRPr/>
          </a:p>
        </p:txBody>
      </p:sp>
      <p:grpSp>
        <p:nvGrpSpPr>
          <p:cNvPr id="97" name="Google Shape;97;p16"/>
          <p:cNvGrpSpPr/>
          <p:nvPr/>
        </p:nvGrpSpPr>
        <p:grpSpPr>
          <a:xfrm>
            <a:off x="1483396" y="4218538"/>
            <a:ext cx="7121215" cy="710295"/>
            <a:chOff x="2283025" y="2322568"/>
            <a:chExt cx="5267950" cy="643500"/>
          </a:xfrm>
        </p:grpSpPr>
        <p:sp>
          <p:nvSpPr>
            <p:cNvPr id="98" name="Google Shape;98;p16"/>
            <p:cNvSpPr/>
            <p:nvPr/>
          </p:nvSpPr>
          <p:spPr>
            <a:xfrm>
              <a:off x="3728375" y="2322568"/>
              <a:ext cx="3822600" cy="643500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/>
            </a:p>
          </p:txBody>
        </p:sp>
        <p:sp>
          <p:nvSpPr>
            <p:cNvPr id="99" name="Google Shape;99;p16"/>
            <p:cNvSpPr/>
            <p:nvPr/>
          </p:nvSpPr>
          <p:spPr>
            <a:xfrm flipH="1">
              <a:off x="2283025" y="2322575"/>
              <a:ext cx="1844400" cy="642600"/>
            </a:xfrm>
            <a:prstGeom prst="rect">
              <a:avLst/>
            </a:prstGeom>
            <a:solidFill>
              <a:srgbClr val="76A5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/>
            </a:p>
          </p:txBody>
        </p:sp>
        <p:sp>
          <p:nvSpPr>
            <p:cNvPr id="100" name="Google Shape;100;p16"/>
            <p:cNvSpPr/>
            <p:nvPr/>
          </p:nvSpPr>
          <p:spPr>
            <a:xfrm rot="-5400000">
              <a:off x="3501574" y="1934671"/>
              <a:ext cx="643356" cy="1419149"/>
            </a:xfrm>
            <a:prstGeom prst="flowChartOffpageConnector">
              <a:avLst/>
            </a:prstGeom>
            <a:solidFill>
              <a:srgbClr val="76A5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/>
            </a:p>
          </p:txBody>
        </p:sp>
        <p:sp>
          <p:nvSpPr>
            <p:cNvPr id="101" name="Google Shape;101;p16"/>
            <p:cNvSpPr/>
            <p:nvPr/>
          </p:nvSpPr>
          <p:spPr>
            <a:xfrm>
              <a:off x="2342625" y="2399939"/>
              <a:ext cx="837600" cy="495900"/>
            </a:xfrm>
            <a:prstGeom prst="rect">
              <a:avLst/>
            </a:prstGeom>
            <a:solidFill>
              <a:srgbClr val="76A5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" sz="1200">
                  <a:solidFill>
                    <a:srgbClr val="FFFFFF"/>
                  </a:solidFill>
                  <a:latin typeface="Roboto Medium"/>
                  <a:ea typeface="Roboto Medium"/>
                  <a:cs typeface="Roboto Medium"/>
                  <a:sym typeface="Roboto Medium"/>
                </a:rPr>
                <a:t>Obiettivo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2" name="Google Shape;102;p16"/>
            <p:cNvSpPr/>
            <p:nvPr/>
          </p:nvSpPr>
          <p:spPr>
            <a:xfrm>
              <a:off x="4387850" y="2323750"/>
              <a:ext cx="2971200" cy="64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4572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" sz="1000">
                  <a:solidFill>
                    <a:srgbClr val="1B786E"/>
                  </a:solidFill>
                  <a:latin typeface="Roboto"/>
                  <a:ea typeface="Roboto"/>
                  <a:cs typeface="Roboto"/>
                  <a:sym typeface="Roboto"/>
                </a:rPr>
                <a:t>individuare fonti/risorse principali sulle/delle biblioteche utili per il proprio lavoro di bibliotecario di reference</a:t>
              </a:r>
              <a:endParaRPr sz="1000">
                <a:solidFill>
                  <a:srgbClr val="1B786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03" name="Google Shape;103;p16"/>
          <p:cNvGrpSpPr/>
          <p:nvPr/>
        </p:nvGrpSpPr>
        <p:grpSpPr>
          <a:xfrm>
            <a:off x="1483396" y="3495674"/>
            <a:ext cx="7121215" cy="710295"/>
            <a:chOff x="2283025" y="2322568"/>
            <a:chExt cx="5267950" cy="643500"/>
          </a:xfrm>
        </p:grpSpPr>
        <p:sp>
          <p:nvSpPr>
            <p:cNvPr id="104" name="Google Shape;104;p16"/>
            <p:cNvSpPr/>
            <p:nvPr/>
          </p:nvSpPr>
          <p:spPr>
            <a:xfrm>
              <a:off x="3728375" y="2322568"/>
              <a:ext cx="3822600" cy="643500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/>
            </a:p>
          </p:txBody>
        </p:sp>
        <p:sp>
          <p:nvSpPr>
            <p:cNvPr id="105" name="Google Shape;105;p16"/>
            <p:cNvSpPr/>
            <p:nvPr/>
          </p:nvSpPr>
          <p:spPr>
            <a:xfrm flipH="1">
              <a:off x="2283025" y="2322575"/>
              <a:ext cx="1844400" cy="642600"/>
            </a:xfrm>
            <a:prstGeom prst="rect">
              <a:avLst/>
            </a:prstGeom>
            <a:solidFill>
              <a:srgbClr val="76A5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/>
            </a:p>
          </p:txBody>
        </p:sp>
        <p:sp>
          <p:nvSpPr>
            <p:cNvPr id="106" name="Google Shape;106;p16"/>
            <p:cNvSpPr/>
            <p:nvPr/>
          </p:nvSpPr>
          <p:spPr>
            <a:xfrm rot="-5400000">
              <a:off x="3501574" y="1934671"/>
              <a:ext cx="643356" cy="1419149"/>
            </a:xfrm>
            <a:prstGeom prst="flowChartOffpageConnector">
              <a:avLst/>
            </a:prstGeom>
            <a:solidFill>
              <a:srgbClr val="76A5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/>
            </a:p>
          </p:txBody>
        </p:sp>
        <p:sp>
          <p:nvSpPr>
            <p:cNvPr id="107" name="Google Shape;107;p16"/>
            <p:cNvSpPr/>
            <p:nvPr/>
          </p:nvSpPr>
          <p:spPr>
            <a:xfrm>
              <a:off x="2342625" y="2399955"/>
              <a:ext cx="1292400" cy="495900"/>
            </a:xfrm>
            <a:prstGeom prst="rect">
              <a:avLst/>
            </a:prstGeom>
            <a:solidFill>
              <a:srgbClr val="76A5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" sz="1200">
                  <a:solidFill>
                    <a:srgbClr val="FFFFFF"/>
                  </a:solidFill>
                  <a:latin typeface="Roboto Medium"/>
                  <a:ea typeface="Roboto Medium"/>
                  <a:cs typeface="Roboto Medium"/>
                  <a:sym typeface="Roboto Medium"/>
                </a:rPr>
                <a:t>Struttura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8" name="Google Shape;108;p16"/>
            <p:cNvSpPr/>
            <p:nvPr/>
          </p:nvSpPr>
          <p:spPr>
            <a:xfrm>
              <a:off x="4387850" y="2323750"/>
              <a:ext cx="2971200" cy="64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4572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" sz="1000">
                  <a:solidFill>
                    <a:srgbClr val="1B786E"/>
                  </a:solidFill>
                  <a:latin typeface="Roboto"/>
                  <a:ea typeface="Roboto"/>
                  <a:cs typeface="Roboto"/>
                  <a:sym typeface="Roboto"/>
                </a:rPr>
                <a:t>tipologie di risorse e tipologie di destinatari</a:t>
              </a:r>
              <a:endParaRPr sz="1000">
                <a:solidFill>
                  <a:srgbClr val="1B786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09" name="Google Shape;109;p16"/>
          <p:cNvGrpSpPr/>
          <p:nvPr/>
        </p:nvGrpSpPr>
        <p:grpSpPr>
          <a:xfrm>
            <a:off x="1483396" y="2772781"/>
            <a:ext cx="7121215" cy="710295"/>
            <a:chOff x="2283025" y="2322568"/>
            <a:chExt cx="5267950" cy="643500"/>
          </a:xfrm>
        </p:grpSpPr>
        <p:sp>
          <p:nvSpPr>
            <p:cNvPr id="110" name="Google Shape;110;p16"/>
            <p:cNvSpPr/>
            <p:nvPr/>
          </p:nvSpPr>
          <p:spPr>
            <a:xfrm>
              <a:off x="3728375" y="2322568"/>
              <a:ext cx="3822600" cy="643500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/>
            </a:p>
          </p:txBody>
        </p:sp>
        <p:sp>
          <p:nvSpPr>
            <p:cNvPr id="111" name="Google Shape;111;p16"/>
            <p:cNvSpPr/>
            <p:nvPr/>
          </p:nvSpPr>
          <p:spPr>
            <a:xfrm flipH="1">
              <a:off x="2283025" y="2322575"/>
              <a:ext cx="1844400" cy="642600"/>
            </a:xfrm>
            <a:prstGeom prst="rect">
              <a:avLst/>
            </a:prstGeom>
            <a:solidFill>
              <a:srgbClr val="76A5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/>
            </a:p>
          </p:txBody>
        </p:sp>
        <p:sp>
          <p:nvSpPr>
            <p:cNvPr id="112" name="Google Shape;112;p16"/>
            <p:cNvSpPr/>
            <p:nvPr/>
          </p:nvSpPr>
          <p:spPr>
            <a:xfrm rot="-5400000">
              <a:off x="3501574" y="1934671"/>
              <a:ext cx="643356" cy="1419149"/>
            </a:xfrm>
            <a:prstGeom prst="flowChartOffpageConnector">
              <a:avLst/>
            </a:prstGeom>
            <a:solidFill>
              <a:srgbClr val="76A5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/>
            </a:p>
          </p:txBody>
        </p:sp>
        <p:sp>
          <p:nvSpPr>
            <p:cNvPr id="113" name="Google Shape;113;p16"/>
            <p:cNvSpPr/>
            <p:nvPr/>
          </p:nvSpPr>
          <p:spPr>
            <a:xfrm>
              <a:off x="2342625" y="2399949"/>
              <a:ext cx="1151100" cy="495900"/>
            </a:xfrm>
            <a:prstGeom prst="rect">
              <a:avLst/>
            </a:prstGeom>
            <a:solidFill>
              <a:srgbClr val="76A5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" sz="1200">
                  <a:solidFill>
                    <a:srgbClr val="FFFFFF"/>
                  </a:solidFill>
                  <a:latin typeface="Roboto Medium"/>
                  <a:ea typeface="Roboto Medium"/>
                  <a:cs typeface="Roboto Medium"/>
                  <a:sym typeface="Roboto Medium"/>
                </a:rPr>
                <a:t>Come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4" name="Google Shape;114;p16"/>
            <p:cNvSpPr/>
            <p:nvPr/>
          </p:nvSpPr>
          <p:spPr>
            <a:xfrm>
              <a:off x="4387850" y="2323750"/>
              <a:ext cx="2971200" cy="64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4572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" sz="1000">
                  <a:solidFill>
                    <a:srgbClr val="1B786E"/>
                  </a:solidFill>
                  <a:latin typeface="Roboto"/>
                  <a:ea typeface="Roboto"/>
                  <a:cs typeface="Roboto"/>
                  <a:sym typeface="Roboto"/>
                </a:rPr>
                <a:t>analisi, selezione, </a:t>
              </a:r>
              <a:r>
                <a:rPr lang="it" sz="1000">
                  <a:solidFill>
                    <a:srgbClr val="1B786E"/>
                  </a:solidFill>
                  <a:latin typeface="Roboto"/>
                  <a:ea typeface="Roboto"/>
                  <a:cs typeface="Roboto"/>
                  <a:sym typeface="Roboto"/>
                </a:rPr>
                <a:t>raccolta </a:t>
              </a:r>
              <a:r>
                <a:rPr lang="it" sz="1000">
                  <a:solidFill>
                    <a:srgbClr val="1B786E"/>
                  </a:solidFill>
                  <a:latin typeface="Roboto"/>
                  <a:ea typeface="Roboto"/>
                  <a:cs typeface="Roboto"/>
                  <a:sym typeface="Roboto"/>
                </a:rPr>
                <a:t>di risorse</a:t>
              </a:r>
              <a:endParaRPr sz="1000">
                <a:solidFill>
                  <a:srgbClr val="1B786E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4572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" sz="1000">
                  <a:solidFill>
                    <a:srgbClr val="1B786E"/>
                  </a:solidFill>
                  <a:latin typeface="Roboto"/>
                  <a:ea typeface="Roboto"/>
                  <a:cs typeface="Roboto"/>
                  <a:sym typeface="Roboto"/>
                </a:rPr>
                <a:t>&gt;&gt; risorse presentate suddivise per tipologia e finalità</a:t>
              </a:r>
              <a:endParaRPr sz="1000">
                <a:solidFill>
                  <a:srgbClr val="1B786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5" name="Google Shape;115;p16"/>
          <p:cNvGrpSpPr/>
          <p:nvPr/>
        </p:nvGrpSpPr>
        <p:grpSpPr>
          <a:xfrm>
            <a:off x="1483396" y="1327053"/>
            <a:ext cx="7121215" cy="710324"/>
            <a:chOff x="2283025" y="2322568"/>
            <a:chExt cx="5267950" cy="643526"/>
          </a:xfrm>
        </p:grpSpPr>
        <p:sp>
          <p:nvSpPr>
            <p:cNvPr id="116" name="Google Shape;116;p16"/>
            <p:cNvSpPr/>
            <p:nvPr/>
          </p:nvSpPr>
          <p:spPr>
            <a:xfrm>
              <a:off x="3728375" y="2322568"/>
              <a:ext cx="3822600" cy="643500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/>
            </a:p>
          </p:txBody>
        </p:sp>
        <p:sp>
          <p:nvSpPr>
            <p:cNvPr id="117" name="Google Shape;117;p16"/>
            <p:cNvSpPr/>
            <p:nvPr/>
          </p:nvSpPr>
          <p:spPr>
            <a:xfrm rot="-5400000">
              <a:off x="3501574" y="1934671"/>
              <a:ext cx="643356" cy="1419149"/>
            </a:xfrm>
            <a:prstGeom prst="flowChartOffpageConnector">
              <a:avLst/>
            </a:prstGeom>
            <a:solidFill>
              <a:srgbClr val="76A5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/>
            </a:p>
          </p:txBody>
        </p:sp>
        <p:sp>
          <p:nvSpPr>
            <p:cNvPr id="118" name="Google Shape;118;p16"/>
            <p:cNvSpPr/>
            <p:nvPr/>
          </p:nvSpPr>
          <p:spPr>
            <a:xfrm>
              <a:off x="2342625" y="2399958"/>
              <a:ext cx="1228800" cy="49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" sz="1200">
                  <a:solidFill>
                    <a:srgbClr val="FFFFFF"/>
                  </a:solidFill>
                  <a:latin typeface="Roboto Medium"/>
                  <a:ea typeface="Roboto Medium"/>
                  <a:cs typeface="Roboto Medium"/>
                  <a:sym typeface="Roboto Medium"/>
                </a:rPr>
                <a:t>Perché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9" name="Google Shape;119;p16"/>
            <p:cNvSpPr/>
            <p:nvPr/>
          </p:nvSpPr>
          <p:spPr>
            <a:xfrm>
              <a:off x="4369058" y="2323794"/>
              <a:ext cx="3101400" cy="64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457200" rtl="0" algn="l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it" sz="1000">
                  <a:solidFill>
                    <a:srgbClr val="1B786E"/>
                  </a:solidFill>
                  <a:latin typeface="Roboto"/>
                  <a:ea typeface="Roboto"/>
                  <a:cs typeface="Roboto"/>
                  <a:sym typeface="Roboto"/>
                </a:rPr>
                <a:t>per i bibliotecari è importante essere sempre aggiornati su risorse informative pubbliche più di rilievo che riguardano le biblioteche, sia per reference che per attività di back office</a:t>
              </a:r>
              <a:endParaRPr sz="1000">
                <a:solidFill>
                  <a:srgbClr val="1B786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0" name="Google Shape;120;p16"/>
            <p:cNvSpPr/>
            <p:nvPr/>
          </p:nvSpPr>
          <p:spPr>
            <a:xfrm flipH="1">
              <a:off x="2283025" y="2322575"/>
              <a:ext cx="1844400" cy="642600"/>
            </a:xfrm>
            <a:prstGeom prst="rect">
              <a:avLst/>
            </a:prstGeom>
            <a:solidFill>
              <a:srgbClr val="76A5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/>
            </a:p>
          </p:txBody>
        </p:sp>
      </p:grpSp>
      <p:sp>
        <p:nvSpPr>
          <p:cNvPr id="121" name="Google Shape;121;p16"/>
          <p:cNvSpPr/>
          <p:nvPr/>
        </p:nvSpPr>
        <p:spPr>
          <a:xfrm>
            <a:off x="1552202" y="1400929"/>
            <a:ext cx="1174200" cy="49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FFFFFF"/>
                </a:solidFill>
                <a:latin typeface="Roboto Medium"/>
                <a:ea typeface="Roboto Medium"/>
                <a:cs typeface="Roboto Medium"/>
                <a:sym typeface="Roboto Medium"/>
              </a:rPr>
              <a:t>Perché</a:t>
            </a:r>
            <a:endParaRPr sz="12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22" name="Google Shape;122;p16"/>
          <p:cNvGrpSpPr/>
          <p:nvPr/>
        </p:nvGrpSpPr>
        <p:grpSpPr>
          <a:xfrm>
            <a:off x="1483396" y="2049926"/>
            <a:ext cx="7121215" cy="710295"/>
            <a:chOff x="2283025" y="2322568"/>
            <a:chExt cx="5267950" cy="643500"/>
          </a:xfrm>
        </p:grpSpPr>
        <p:sp>
          <p:nvSpPr>
            <p:cNvPr id="123" name="Google Shape;123;p16"/>
            <p:cNvSpPr/>
            <p:nvPr/>
          </p:nvSpPr>
          <p:spPr>
            <a:xfrm>
              <a:off x="3728375" y="2322568"/>
              <a:ext cx="3822600" cy="643500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/>
            </a:p>
          </p:txBody>
        </p:sp>
        <p:sp>
          <p:nvSpPr>
            <p:cNvPr id="124" name="Google Shape;124;p16"/>
            <p:cNvSpPr/>
            <p:nvPr/>
          </p:nvSpPr>
          <p:spPr>
            <a:xfrm flipH="1">
              <a:off x="2283025" y="2322575"/>
              <a:ext cx="1844400" cy="642600"/>
            </a:xfrm>
            <a:prstGeom prst="rect">
              <a:avLst/>
            </a:prstGeom>
            <a:solidFill>
              <a:srgbClr val="76A5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/>
            </a:p>
          </p:txBody>
        </p:sp>
        <p:sp>
          <p:nvSpPr>
            <p:cNvPr id="125" name="Google Shape;125;p16"/>
            <p:cNvSpPr/>
            <p:nvPr/>
          </p:nvSpPr>
          <p:spPr>
            <a:xfrm rot="-5400000">
              <a:off x="3501574" y="1934671"/>
              <a:ext cx="643356" cy="1419149"/>
            </a:xfrm>
            <a:prstGeom prst="flowChartOffpageConnector">
              <a:avLst/>
            </a:prstGeom>
            <a:solidFill>
              <a:srgbClr val="76A5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/>
            </a:p>
          </p:txBody>
        </p:sp>
        <p:sp>
          <p:nvSpPr>
            <p:cNvPr id="126" name="Google Shape;126;p16"/>
            <p:cNvSpPr/>
            <p:nvPr/>
          </p:nvSpPr>
          <p:spPr>
            <a:xfrm>
              <a:off x="2342625" y="2399958"/>
              <a:ext cx="1028100" cy="495900"/>
            </a:xfrm>
            <a:prstGeom prst="rect">
              <a:avLst/>
            </a:prstGeom>
            <a:solidFill>
              <a:srgbClr val="76A5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" sz="1200">
                  <a:solidFill>
                    <a:srgbClr val="FFFFFF"/>
                  </a:solidFill>
                  <a:latin typeface="Roboto Medium"/>
                  <a:ea typeface="Roboto Medium"/>
                  <a:cs typeface="Roboto Medium"/>
                  <a:sym typeface="Roboto Medium"/>
                </a:rPr>
                <a:t>Cosa</a:t>
              </a:r>
              <a:endParaRPr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7" name="Google Shape;127;p16"/>
            <p:cNvSpPr/>
            <p:nvPr/>
          </p:nvSpPr>
          <p:spPr>
            <a:xfrm>
              <a:off x="4387850" y="2323750"/>
              <a:ext cx="2971200" cy="64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4572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" sz="1000">
                  <a:solidFill>
                    <a:srgbClr val="1B786E"/>
                  </a:solidFill>
                  <a:latin typeface="Roboto"/>
                  <a:ea typeface="Roboto"/>
                  <a:cs typeface="Roboto"/>
                  <a:sym typeface="Roboto"/>
                </a:rPr>
                <a:t>risorse di fonte pubblica che riguardano le biblioteche </a:t>
              </a:r>
              <a:endParaRPr sz="1000">
                <a:solidFill>
                  <a:srgbClr val="1B786E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4572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" sz="1000">
                  <a:solidFill>
                    <a:srgbClr val="1B786E"/>
                  </a:solidFill>
                  <a:latin typeface="Roboto"/>
                  <a:ea typeface="Roboto"/>
                  <a:cs typeface="Roboto"/>
                  <a:sym typeface="Roboto"/>
                </a:rPr>
                <a:t>&gt;&gt; “fonti primarie”</a:t>
              </a:r>
              <a:endParaRPr sz="1000">
                <a:solidFill>
                  <a:srgbClr val="1B786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17"/>
          <p:cNvPicPr preferRelativeResize="0"/>
          <p:nvPr/>
        </p:nvPicPr>
        <p:blipFill rotWithShape="1">
          <a:blip r:embed="rId3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17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7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350">
                <a:solidFill>
                  <a:schemeClr val="accent5"/>
                </a:solidFill>
              </a:rPr>
              <a:t>Tipologie di risorse </a:t>
            </a:r>
            <a:endParaRPr sz="2350"/>
          </a:p>
        </p:txBody>
      </p:sp>
      <p:grpSp>
        <p:nvGrpSpPr>
          <p:cNvPr id="135" name="Google Shape;135;p17"/>
          <p:cNvGrpSpPr/>
          <p:nvPr/>
        </p:nvGrpSpPr>
        <p:grpSpPr>
          <a:xfrm>
            <a:off x="2916073" y="1732870"/>
            <a:ext cx="1943005" cy="2419343"/>
            <a:chOff x="1118224" y="283725"/>
            <a:chExt cx="2090826" cy="4076400"/>
          </a:xfrm>
        </p:grpSpPr>
        <p:sp>
          <p:nvSpPr>
            <p:cNvPr id="136" name="Google Shape;136;p17"/>
            <p:cNvSpPr/>
            <p:nvPr/>
          </p:nvSpPr>
          <p:spPr>
            <a:xfrm>
              <a:off x="1178650" y="283725"/>
              <a:ext cx="2030400" cy="4076400"/>
            </a:xfrm>
            <a:prstGeom prst="rect">
              <a:avLst/>
            </a:prstGeom>
            <a:solidFill>
              <a:srgbClr val="76A5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7"/>
            <p:cNvSpPr/>
            <p:nvPr/>
          </p:nvSpPr>
          <p:spPr>
            <a:xfrm>
              <a:off x="1118224" y="341749"/>
              <a:ext cx="2048100" cy="24906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7"/>
            <p:cNvSpPr/>
            <p:nvPr/>
          </p:nvSpPr>
          <p:spPr>
            <a:xfrm>
              <a:off x="1225916" y="673094"/>
              <a:ext cx="1815000" cy="1827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rPr>
                <a:t>Informazioni generali</a:t>
              </a:r>
              <a:endParaRPr b="1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rPr>
                <a:t>“aggregate”</a:t>
              </a:r>
              <a:endParaRPr b="1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rPr>
                <a:t>SU</a:t>
              </a:r>
              <a:endParaRPr b="1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rPr>
                <a:t>biblioteche e/o sistemi bibliotecari</a:t>
              </a:r>
              <a:endParaRPr b="1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9" name="Google Shape;139;p17"/>
            <p:cNvSpPr/>
            <p:nvPr/>
          </p:nvSpPr>
          <p:spPr>
            <a:xfrm rot="5400000">
              <a:off x="1938871" y="2785391"/>
              <a:ext cx="389100" cy="278100"/>
            </a:xfrm>
            <a:prstGeom prst="rightArrow">
              <a:avLst>
                <a:gd fmla="val 34239" name="adj1"/>
                <a:gd fmla="val 57035" name="adj2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17"/>
            <p:cNvSpPr/>
            <p:nvPr/>
          </p:nvSpPr>
          <p:spPr>
            <a:xfrm>
              <a:off x="1118308" y="3172455"/>
              <a:ext cx="2030400" cy="108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it" sz="110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informazioni su istituzioni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141" name="Google Shape;141;p17"/>
          <p:cNvSpPr txBox="1"/>
          <p:nvPr/>
        </p:nvSpPr>
        <p:spPr>
          <a:xfrm>
            <a:off x="913250" y="4427525"/>
            <a:ext cx="7526400" cy="6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it" sz="1363">
                <a:solidFill>
                  <a:schemeClr val="accent5"/>
                </a:solidFill>
              </a:rPr>
              <a:t>Possono essere </a:t>
            </a:r>
            <a:r>
              <a:rPr b="1" lang="it" sz="1363">
                <a:solidFill>
                  <a:schemeClr val="accent5"/>
                </a:solidFill>
              </a:rPr>
              <a:t>risorse prodotte dall’amministrazione di appartenenza della biblioteca o dalla stessa biblioteca</a:t>
            </a:r>
            <a:endParaRPr b="1" sz="600">
              <a:solidFill>
                <a:schemeClr val="accent5"/>
              </a:solidFill>
            </a:endParaRPr>
          </a:p>
        </p:txBody>
      </p:sp>
      <p:grpSp>
        <p:nvGrpSpPr>
          <p:cNvPr id="142" name="Google Shape;142;p17"/>
          <p:cNvGrpSpPr/>
          <p:nvPr/>
        </p:nvGrpSpPr>
        <p:grpSpPr>
          <a:xfrm>
            <a:off x="4952484" y="1732870"/>
            <a:ext cx="1943005" cy="2419343"/>
            <a:chOff x="1118224" y="283725"/>
            <a:chExt cx="2090826" cy="4076400"/>
          </a:xfrm>
        </p:grpSpPr>
        <p:sp>
          <p:nvSpPr>
            <p:cNvPr id="143" name="Google Shape;143;p17"/>
            <p:cNvSpPr/>
            <p:nvPr/>
          </p:nvSpPr>
          <p:spPr>
            <a:xfrm>
              <a:off x="1178650" y="283725"/>
              <a:ext cx="2030400" cy="4076400"/>
            </a:xfrm>
            <a:prstGeom prst="rect">
              <a:avLst/>
            </a:prstGeom>
            <a:solidFill>
              <a:srgbClr val="76A5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7"/>
            <p:cNvSpPr/>
            <p:nvPr/>
          </p:nvSpPr>
          <p:spPr>
            <a:xfrm>
              <a:off x="1118224" y="341749"/>
              <a:ext cx="2048100" cy="24906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7"/>
            <p:cNvSpPr/>
            <p:nvPr/>
          </p:nvSpPr>
          <p:spPr>
            <a:xfrm>
              <a:off x="1234774" y="843642"/>
              <a:ext cx="1815000" cy="1486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rPr>
                <a:t>Risorse e Servizi</a:t>
              </a:r>
              <a:endParaRPr b="1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rPr>
                <a:t>DI</a:t>
              </a:r>
              <a:endParaRPr b="1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rPr>
                <a:t>biblioteche e/o </a:t>
              </a:r>
              <a:r>
                <a:rPr b="1" lang="it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rPr>
                <a:t>sistemi bibliotecari</a:t>
              </a:r>
              <a:endParaRPr b="1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6" name="Google Shape;146;p17"/>
            <p:cNvSpPr/>
            <p:nvPr/>
          </p:nvSpPr>
          <p:spPr>
            <a:xfrm rot="5400000">
              <a:off x="1938871" y="2785391"/>
              <a:ext cx="389100" cy="278100"/>
            </a:xfrm>
            <a:prstGeom prst="rightArrow">
              <a:avLst>
                <a:gd fmla="val 34239" name="adj1"/>
                <a:gd fmla="val 57035" name="adj2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7"/>
            <p:cNvSpPr/>
            <p:nvPr/>
          </p:nvSpPr>
          <p:spPr>
            <a:xfrm>
              <a:off x="1118308" y="3172455"/>
              <a:ext cx="2030400" cy="108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cataloghi, biblioteche digitali, bollettini, altro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48" name="Google Shape;148;p17"/>
          <p:cNvGrpSpPr/>
          <p:nvPr/>
        </p:nvGrpSpPr>
        <p:grpSpPr>
          <a:xfrm>
            <a:off x="879661" y="1732870"/>
            <a:ext cx="1943005" cy="2419343"/>
            <a:chOff x="1118224" y="283725"/>
            <a:chExt cx="2090826" cy="4076400"/>
          </a:xfrm>
        </p:grpSpPr>
        <p:sp>
          <p:nvSpPr>
            <p:cNvPr id="149" name="Google Shape;149;p17"/>
            <p:cNvSpPr/>
            <p:nvPr/>
          </p:nvSpPr>
          <p:spPr>
            <a:xfrm>
              <a:off x="1178650" y="283725"/>
              <a:ext cx="2030400" cy="4076400"/>
            </a:xfrm>
            <a:prstGeom prst="rect">
              <a:avLst/>
            </a:prstGeom>
            <a:solidFill>
              <a:srgbClr val="76A5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7"/>
            <p:cNvSpPr/>
            <p:nvPr/>
          </p:nvSpPr>
          <p:spPr>
            <a:xfrm>
              <a:off x="1118224" y="341749"/>
              <a:ext cx="2048100" cy="24906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17"/>
            <p:cNvSpPr/>
            <p:nvPr/>
          </p:nvSpPr>
          <p:spPr>
            <a:xfrm>
              <a:off x="1225916" y="926886"/>
              <a:ext cx="1815000" cy="132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rPr>
                <a:t>Informazioni generali</a:t>
              </a:r>
              <a:endParaRPr b="1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rPr>
                <a:t>SU</a:t>
              </a:r>
              <a:endParaRPr b="1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rPr>
                <a:t>singole biblioteche</a:t>
              </a:r>
              <a:endParaRPr b="1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52" name="Google Shape;152;p17"/>
            <p:cNvSpPr/>
            <p:nvPr/>
          </p:nvSpPr>
          <p:spPr>
            <a:xfrm rot="5400000">
              <a:off x="1938871" y="2785391"/>
              <a:ext cx="389100" cy="278100"/>
            </a:xfrm>
            <a:prstGeom prst="rightArrow">
              <a:avLst>
                <a:gd fmla="val 34239" name="adj1"/>
                <a:gd fmla="val 57035" name="adj2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17"/>
            <p:cNvSpPr/>
            <p:nvPr/>
          </p:nvSpPr>
          <p:spPr>
            <a:xfrm>
              <a:off x="1118308" y="3172455"/>
              <a:ext cx="2030400" cy="108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informazioni su istituzione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54" name="Google Shape;154;p17"/>
          <p:cNvGrpSpPr/>
          <p:nvPr/>
        </p:nvGrpSpPr>
        <p:grpSpPr>
          <a:xfrm>
            <a:off x="7064833" y="1732875"/>
            <a:ext cx="1651544" cy="2419343"/>
            <a:chOff x="1118224" y="283725"/>
            <a:chExt cx="2090826" cy="4076400"/>
          </a:xfrm>
        </p:grpSpPr>
        <p:sp>
          <p:nvSpPr>
            <p:cNvPr id="155" name="Google Shape;155;p17"/>
            <p:cNvSpPr/>
            <p:nvPr/>
          </p:nvSpPr>
          <p:spPr>
            <a:xfrm>
              <a:off x="1178650" y="283725"/>
              <a:ext cx="2030400" cy="4076400"/>
            </a:xfrm>
            <a:prstGeom prst="rect">
              <a:avLst/>
            </a:prstGeom>
            <a:solidFill>
              <a:srgbClr val="76A5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17"/>
            <p:cNvSpPr/>
            <p:nvPr/>
          </p:nvSpPr>
          <p:spPr>
            <a:xfrm>
              <a:off x="1118224" y="341749"/>
              <a:ext cx="2048100" cy="24906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17"/>
            <p:cNvSpPr/>
            <p:nvPr/>
          </p:nvSpPr>
          <p:spPr>
            <a:xfrm>
              <a:off x="1234774" y="843642"/>
              <a:ext cx="1815000" cy="1486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">
                  <a:solidFill>
                    <a:schemeClr val="accent5"/>
                  </a:solidFill>
                  <a:latin typeface="Roboto"/>
                  <a:ea typeface="Roboto"/>
                  <a:cs typeface="Roboto"/>
                  <a:sym typeface="Roboto"/>
                </a:rPr>
                <a:t>Risorse</a:t>
              </a:r>
              <a:endParaRPr b="1">
                <a:solidFill>
                  <a:schemeClr val="accent5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">
                  <a:solidFill>
                    <a:schemeClr val="accent5"/>
                  </a:solidFill>
                  <a:latin typeface="Roboto"/>
                  <a:ea typeface="Roboto"/>
                  <a:cs typeface="Roboto"/>
                  <a:sym typeface="Roboto"/>
                </a:rPr>
                <a:t>PER</a:t>
              </a:r>
              <a:endParaRPr b="1">
                <a:solidFill>
                  <a:schemeClr val="accent5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">
                  <a:solidFill>
                    <a:schemeClr val="accent5"/>
                  </a:solidFill>
                  <a:latin typeface="Roboto"/>
                  <a:ea typeface="Roboto"/>
                  <a:cs typeface="Roboto"/>
                  <a:sym typeface="Roboto"/>
                </a:rPr>
                <a:t>bibliotecari</a:t>
              </a:r>
              <a:endParaRPr b="1">
                <a:solidFill>
                  <a:schemeClr val="accent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58" name="Google Shape;158;p17"/>
            <p:cNvSpPr/>
            <p:nvPr/>
          </p:nvSpPr>
          <p:spPr>
            <a:xfrm rot="5400000">
              <a:off x="1938871" y="2785391"/>
              <a:ext cx="389100" cy="278100"/>
            </a:xfrm>
            <a:prstGeom prst="rightArrow">
              <a:avLst>
                <a:gd fmla="val 34239" name="adj1"/>
                <a:gd fmla="val 57035" name="adj2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7"/>
            <p:cNvSpPr/>
            <p:nvPr/>
          </p:nvSpPr>
          <p:spPr>
            <a:xfrm>
              <a:off x="1118308" y="3172455"/>
              <a:ext cx="2030400" cy="108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it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vedi tipologie di destinatari</a:t>
              </a:r>
              <a:endParaRPr i="1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18"/>
          <p:cNvPicPr preferRelativeResize="0"/>
          <p:nvPr/>
        </p:nvPicPr>
        <p:blipFill rotWithShape="1">
          <a:blip r:embed="rId3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18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8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Tipologie di destinatari </a:t>
            </a:r>
            <a:endParaRPr/>
          </a:p>
        </p:txBody>
      </p:sp>
      <p:grpSp>
        <p:nvGrpSpPr>
          <p:cNvPr id="167" name="Google Shape;167;p18"/>
          <p:cNvGrpSpPr/>
          <p:nvPr/>
        </p:nvGrpSpPr>
        <p:grpSpPr>
          <a:xfrm>
            <a:off x="6197156" y="1581868"/>
            <a:ext cx="2177387" cy="2888537"/>
            <a:chOff x="1118224" y="283725"/>
            <a:chExt cx="2090826" cy="4076400"/>
          </a:xfrm>
        </p:grpSpPr>
        <p:sp>
          <p:nvSpPr>
            <p:cNvPr id="168" name="Google Shape;168;p18"/>
            <p:cNvSpPr/>
            <p:nvPr/>
          </p:nvSpPr>
          <p:spPr>
            <a:xfrm>
              <a:off x="1178650" y="283725"/>
              <a:ext cx="2030400" cy="4076400"/>
            </a:xfrm>
            <a:prstGeom prst="rect">
              <a:avLst/>
            </a:prstGeom>
            <a:solidFill>
              <a:srgbClr val="76A5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18"/>
            <p:cNvSpPr/>
            <p:nvPr/>
          </p:nvSpPr>
          <p:spPr>
            <a:xfrm>
              <a:off x="1118224" y="341749"/>
              <a:ext cx="2048100" cy="24906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18"/>
            <p:cNvSpPr/>
            <p:nvPr/>
          </p:nvSpPr>
          <p:spPr>
            <a:xfrm>
              <a:off x="1256133" y="1282991"/>
              <a:ext cx="1815000" cy="60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rPr>
                <a:t>funzionari, operatori, dirigenti … </a:t>
              </a:r>
              <a:endParaRPr b="1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1">
                <a:solidFill>
                  <a:schemeClr val="accent5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it">
                  <a:solidFill>
                    <a:schemeClr val="accent5"/>
                  </a:solidFill>
                  <a:latin typeface="Roboto"/>
                  <a:ea typeface="Roboto"/>
                  <a:cs typeface="Roboto"/>
                  <a:sym typeface="Roboto"/>
                </a:rPr>
                <a:t>compresi i</a:t>
              </a:r>
              <a:r>
                <a:rPr b="1" i="1" lang="it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b="1" i="1" lang="it">
                  <a:solidFill>
                    <a:schemeClr val="accent5"/>
                  </a:solidFill>
                  <a:latin typeface="Roboto"/>
                  <a:ea typeface="Roboto"/>
                  <a:cs typeface="Roboto"/>
                  <a:sym typeface="Roboto"/>
                </a:rPr>
                <a:t>bibliotecari</a:t>
              </a:r>
              <a:endParaRPr b="1" i="1">
                <a:solidFill>
                  <a:schemeClr val="accent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71" name="Google Shape;171;p18"/>
            <p:cNvSpPr/>
            <p:nvPr/>
          </p:nvSpPr>
          <p:spPr>
            <a:xfrm rot="5400000">
              <a:off x="1938871" y="2785391"/>
              <a:ext cx="389100" cy="278100"/>
            </a:xfrm>
            <a:prstGeom prst="rightArrow">
              <a:avLst>
                <a:gd fmla="val 34239" name="adj1"/>
                <a:gd fmla="val 57035" name="adj2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18"/>
            <p:cNvSpPr/>
            <p:nvPr/>
          </p:nvSpPr>
          <p:spPr>
            <a:xfrm>
              <a:off x="1118308" y="3172455"/>
              <a:ext cx="2030400" cy="108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per motivi di lavoro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73" name="Google Shape;173;p18"/>
          <p:cNvGrpSpPr/>
          <p:nvPr/>
        </p:nvGrpSpPr>
        <p:grpSpPr>
          <a:xfrm>
            <a:off x="1482351" y="1581868"/>
            <a:ext cx="2177387" cy="2888537"/>
            <a:chOff x="1118224" y="283725"/>
            <a:chExt cx="2090826" cy="4076400"/>
          </a:xfrm>
        </p:grpSpPr>
        <p:sp>
          <p:nvSpPr>
            <p:cNvPr id="174" name="Google Shape;174;p18"/>
            <p:cNvSpPr/>
            <p:nvPr/>
          </p:nvSpPr>
          <p:spPr>
            <a:xfrm>
              <a:off x="1178650" y="283725"/>
              <a:ext cx="2030400" cy="4076400"/>
            </a:xfrm>
            <a:prstGeom prst="rect">
              <a:avLst/>
            </a:prstGeom>
            <a:solidFill>
              <a:srgbClr val="76A5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8"/>
            <p:cNvSpPr/>
            <p:nvPr/>
          </p:nvSpPr>
          <p:spPr>
            <a:xfrm>
              <a:off x="1118224" y="341749"/>
              <a:ext cx="2048100" cy="24906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18"/>
            <p:cNvSpPr/>
            <p:nvPr/>
          </p:nvSpPr>
          <p:spPr>
            <a:xfrm rot="5400000">
              <a:off x="1938871" y="2785391"/>
              <a:ext cx="389100" cy="278100"/>
            </a:xfrm>
            <a:prstGeom prst="rightArrow">
              <a:avLst>
                <a:gd fmla="val 34239" name="adj1"/>
                <a:gd fmla="val 57035" name="adj2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18"/>
            <p:cNvSpPr/>
            <p:nvPr/>
          </p:nvSpPr>
          <p:spPr>
            <a:xfrm>
              <a:off x="1118308" y="3172455"/>
              <a:ext cx="2030400" cy="108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per qualsiasi motivo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78" name="Google Shape;178;p18"/>
            <p:cNvSpPr/>
            <p:nvPr/>
          </p:nvSpPr>
          <p:spPr>
            <a:xfrm>
              <a:off x="1234776" y="1235150"/>
              <a:ext cx="1815000" cy="60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" sz="2100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rPr>
                <a:t>c</a:t>
              </a:r>
              <a:r>
                <a:rPr b="1" lang="it" sz="2100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rPr>
                <a:t>ittadini</a:t>
              </a:r>
              <a:endParaRPr b="1" sz="2100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79" name="Google Shape;179;p18"/>
          <p:cNvGrpSpPr/>
          <p:nvPr/>
        </p:nvGrpSpPr>
        <p:grpSpPr>
          <a:xfrm>
            <a:off x="3839751" y="1581868"/>
            <a:ext cx="2177387" cy="2888537"/>
            <a:chOff x="1118224" y="283725"/>
            <a:chExt cx="2090826" cy="4076400"/>
          </a:xfrm>
        </p:grpSpPr>
        <p:sp>
          <p:nvSpPr>
            <p:cNvPr id="180" name="Google Shape;180;p18"/>
            <p:cNvSpPr/>
            <p:nvPr/>
          </p:nvSpPr>
          <p:spPr>
            <a:xfrm>
              <a:off x="1178650" y="283725"/>
              <a:ext cx="2030400" cy="4076400"/>
            </a:xfrm>
            <a:prstGeom prst="rect">
              <a:avLst/>
            </a:prstGeom>
            <a:solidFill>
              <a:srgbClr val="76A5A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8"/>
            <p:cNvSpPr/>
            <p:nvPr/>
          </p:nvSpPr>
          <p:spPr>
            <a:xfrm>
              <a:off x="1118224" y="341749"/>
              <a:ext cx="2048100" cy="2490600"/>
            </a:xfrm>
            <a:prstGeom prst="rect">
              <a:avLst/>
            </a:prstGeom>
            <a:solidFill>
              <a:srgbClr val="FFFFFF"/>
            </a:solidFill>
            <a:ln cap="flat" cmpd="sng" w="1905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18"/>
            <p:cNvSpPr/>
            <p:nvPr/>
          </p:nvSpPr>
          <p:spPr>
            <a:xfrm rot="5400000">
              <a:off x="1938871" y="2785391"/>
              <a:ext cx="389100" cy="278100"/>
            </a:xfrm>
            <a:prstGeom prst="rightArrow">
              <a:avLst>
                <a:gd fmla="val 34239" name="adj1"/>
                <a:gd fmla="val 57035" name="adj2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8"/>
            <p:cNvSpPr/>
            <p:nvPr/>
          </p:nvSpPr>
          <p:spPr>
            <a:xfrm>
              <a:off x="1118308" y="3172455"/>
              <a:ext cx="2030400" cy="108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per motivi di studio o ricerca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84" name="Google Shape;184;p18"/>
            <p:cNvSpPr/>
            <p:nvPr/>
          </p:nvSpPr>
          <p:spPr>
            <a:xfrm>
              <a:off x="1294659" y="1175737"/>
              <a:ext cx="1815000" cy="60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t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rPr>
                <a:t>studenti, studiosi, docenti, ricercatori</a:t>
              </a:r>
              <a:endParaRPr b="1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Google Shape;189;p19"/>
          <p:cNvPicPr preferRelativeResize="0"/>
          <p:nvPr/>
        </p:nvPicPr>
        <p:blipFill rotWithShape="1">
          <a:blip r:embed="rId3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19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9"/>
          <p:cNvSpPr txBox="1"/>
          <p:nvPr>
            <p:ph type="title"/>
          </p:nvPr>
        </p:nvSpPr>
        <p:spPr>
          <a:xfrm>
            <a:off x="556800" y="2167425"/>
            <a:ext cx="8030400" cy="115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6104"/>
              <a:buFont typeface="Arial"/>
              <a:buNone/>
            </a:pPr>
            <a:r>
              <a:rPr b="1" lang="it" sz="3046">
                <a:solidFill>
                  <a:schemeClr val="accent5"/>
                </a:solidFill>
              </a:rPr>
              <a:t>TIPOLOGIE DI RISORSE</a:t>
            </a:r>
            <a:endParaRPr b="1" sz="3046">
              <a:solidFill>
                <a:schemeClr val="accent5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6218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RISORSE SU BIBLIOTECHE E LORO PATRIMONIO:</a:t>
            </a:r>
            <a:endParaRPr b="1" sz="2380">
              <a:solidFill>
                <a:schemeClr val="accent5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6218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ITALIA</a:t>
            </a:r>
            <a:endParaRPr b="1" sz="238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0"/>
          <p:cNvSpPr txBox="1"/>
          <p:nvPr>
            <p:ph idx="1" type="body"/>
          </p:nvPr>
        </p:nvSpPr>
        <p:spPr>
          <a:xfrm>
            <a:off x="1516375" y="1327125"/>
            <a:ext cx="7277700" cy="34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2163"/>
              <a:t>I</a:t>
            </a:r>
            <a:r>
              <a:rPr lang="it" sz="2163"/>
              <a:t>stituzione, indirizzi e contatti, orari, news, ambito disciplinare e specializzazione della biblioteca, regolamento e carta dei servizi, storia, eventi, palazzo, progetti, appartenenza a sistemi, urp, …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/>
              <a:t>es.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 u="sng">
                <a:solidFill>
                  <a:schemeClr val="hlink"/>
                </a:solidFill>
                <a:hlinkClick r:id="rId3"/>
              </a:rPr>
              <a:t>Biblioteca Riccardiana 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 u="sng">
                <a:solidFill>
                  <a:schemeClr val="hlink"/>
                </a:solidFill>
                <a:hlinkClick r:id="rId4"/>
              </a:rPr>
              <a:t>Biblioteca San Giorgio di Pistoia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2163" u="sng">
                <a:solidFill>
                  <a:schemeClr val="hlink"/>
                </a:solidFill>
                <a:hlinkClick r:id="rId5"/>
              </a:rPr>
              <a:t>Biblioteca città metropolitana Roma</a:t>
            </a:r>
            <a:endParaRPr sz="2163"/>
          </a:p>
        </p:txBody>
      </p:sp>
      <p:pic>
        <p:nvPicPr>
          <p:cNvPr id="197" name="Google Shape;197;p20"/>
          <p:cNvPicPr preferRelativeResize="0"/>
          <p:nvPr/>
        </p:nvPicPr>
        <p:blipFill rotWithShape="1">
          <a:blip r:embed="rId6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20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20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2271"/>
              <a:buFont typeface="Arial"/>
              <a:buNone/>
            </a:pPr>
            <a:r>
              <a:rPr b="1" lang="it" sz="2602">
                <a:solidFill>
                  <a:schemeClr val="accent5"/>
                </a:solidFill>
              </a:rPr>
              <a:t>Singole biblioteche - </a:t>
            </a:r>
            <a:r>
              <a:rPr b="1" lang="it" sz="2602">
                <a:solidFill>
                  <a:schemeClr val="accent5"/>
                </a:solidFill>
              </a:rPr>
              <a:t>Info generali </a:t>
            </a:r>
            <a:endParaRPr sz="3022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1"/>
          <p:cNvSpPr txBox="1"/>
          <p:nvPr>
            <p:ph idx="1" type="body"/>
          </p:nvPr>
        </p:nvSpPr>
        <p:spPr>
          <a:xfrm>
            <a:off x="1516375" y="1327125"/>
            <a:ext cx="7277700" cy="34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2163"/>
              <a:t>Caratteristiche e </a:t>
            </a:r>
            <a:r>
              <a:rPr lang="it" sz="2163"/>
              <a:t>consistenza </a:t>
            </a:r>
            <a:r>
              <a:rPr b="1" lang="it" sz="2163"/>
              <a:t>patrimonio</a:t>
            </a:r>
            <a:r>
              <a:rPr lang="it" sz="2163"/>
              <a:t>, servizi, </a:t>
            </a:r>
            <a:r>
              <a:rPr b="1" lang="it" sz="2163"/>
              <a:t>opac </a:t>
            </a:r>
            <a:r>
              <a:rPr lang="it" sz="2163"/>
              <a:t>biblioteca, biblioteca digitale, vetrina novità, consigli di lettura e recensioni, piattaforma per prestito digitale, </a:t>
            </a:r>
            <a:r>
              <a:rPr b="1" lang="it" sz="2163"/>
              <a:t>fondi</a:t>
            </a:r>
            <a:r>
              <a:rPr lang="it" sz="2163"/>
              <a:t>, repository, bollettini e rassegne bibliografiche o normative, sitografie, raccolte di </a:t>
            </a:r>
            <a:r>
              <a:rPr lang="it" sz="2163"/>
              <a:t>risorse utili</a:t>
            </a:r>
            <a:r>
              <a:rPr lang="it" sz="2163"/>
              <a:t>, produzione editoriale dell’ente di appartenenza, … 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/>
              <a:t>es.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 u="sng">
                <a:solidFill>
                  <a:schemeClr val="hlink"/>
                </a:solidFill>
                <a:hlinkClick r:id="rId3"/>
              </a:rPr>
              <a:t>Biblioteca Corte dei conti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63" u="sng">
                <a:solidFill>
                  <a:schemeClr val="hlink"/>
                </a:solidFill>
                <a:hlinkClick r:id="rId4"/>
              </a:rPr>
              <a:t>Biblioteca Malatestiana di Modena</a:t>
            </a:r>
            <a:endParaRPr sz="2163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2163" u="sng">
                <a:solidFill>
                  <a:schemeClr val="hlink"/>
                </a:solidFill>
                <a:hlinkClick r:id="rId5"/>
              </a:rPr>
              <a:t>Biblioteca nazionale universitaria di Torino</a:t>
            </a:r>
            <a:endParaRPr sz="2163"/>
          </a:p>
        </p:txBody>
      </p:sp>
      <p:pic>
        <p:nvPicPr>
          <p:cNvPr id="205" name="Google Shape;205;p21"/>
          <p:cNvPicPr preferRelativeResize="0"/>
          <p:nvPr/>
        </p:nvPicPr>
        <p:blipFill rotWithShape="1">
          <a:blip r:embed="rId6">
            <a:alphaModFix/>
          </a:blip>
          <a:srcRect b="53387" l="0" r="34145" t="2783"/>
          <a:stretch/>
        </p:blipFill>
        <p:spPr>
          <a:xfrm>
            <a:off x="200350" y="273575"/>
            <a:ext cx="1151051" cy="1053548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p21"/>
          <p:cNvSpPr/>
          <p:nvPr/>
        </p:nvSpPr>
        <p:spPr>
          <a:xfrm>
            <a:off x="837050" y="329575"/>
            <a:ext cx="514500" cy="446700"/>
          </a:xfrm>
          <a:prstGeom prst="rect">
            <a:avLst/>
          </a:prstGeom>
          <a:solidFill>
            <a:srgbClr val="D9D9D9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21"/>
          <p:cNvSpPr txBox="1"/>
          <p:nvPr>
            <p:ph type="title"/>
          </p:nvPr>
        </p:nvSpPr>
        <p:spPr>
          <a:xfrm>
            <a:off x="913250" y="266575"/>
            <a:ext cx="8030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380">
                <a:solidFill>
                  <a:schemeClr val="accent5"/>
                </a:solidFill>
              </a:rPr>
              <a:t>Singole biblioteche - Patrimonio, catalogo, servizi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